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40" r:id="rId1"/>
  </p:sldMasterIdLst>
  <p:notesMasterIdLst>
    <p:notesMasterId r:id="rId53"/>
  </p:notesMasterIdLst>
  <p:sldIdLst>
    <p:sldId id="256" r:id="rId2"/>
    <p:sldId id="257" r:id="rId3"/>
    <p:sldId id="259" r:id="rId4"/>
    <p:sldId id="260" r:id="rId5"/>
    <p:sldId id="265" r:id="rId6"/>
    <p:sldId id="261" r:id="rId7"/>
    <p:sldId id="262" r:id="rId8"/>
    <p:sldId id="263" r:id="rId9"/>
    <p:sldId id="315" r:id="rId10"/>
    <p:sldId id="314" r:id="rId11"/>
    <p:sldId id="316" r:id="rId12"/>
    <p:sldId id="309" r:id="rId13"/>
    <p:sldId id="310" r:id="rId14"/>
    <p:sldId id="311" r:id="rId15"/>
    <p:sldId id="312" r:id="rId16"/>
    <p:sldId id="313" r:id="rId17"/>
    <p:sldId id="293" r:id="rId18"/>
    <p:sldId id="264" r:id="rId19"/>
    <p:sldId id="306" r:id="rId20"/>
    <p:sldId id="308" r:id="rId21"/>
    <p:sldId id="307" r:id="rId22"/>
    <p:sldId id="267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4" r:id="rId43"/>
    <p:sldId id="295" r:id="rId44"/>
    <p:sldId id="296" r:id="rId45"/>
    <p:sldId id="297" r:id="rId46"/>
    <p:sldId id="298" r:id="rId47"/>
    <p:sldId id="301" r:id="rId48"/>
    <p:sldId id="302" r:id="rId49"/>
    <p:sldId id="303" r:id="rId50"/>
    <p:sldId id="304" r:id="rId51"/>
    <p:sldId id="305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2BA0"/>
    <a:srgbClr val="27179D"/>
    <a:srgbClr val="FF6600"/>
    <a:srgbClr val="008000"/>
    <a:srgbClr val="FB5F1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1" autoAdjust="0"/>
    <p:restoredTop sz="94580" autoAdjust="0"/>
  </p:normalViewPr>
  <p:slideViewPr>
    <p:cSldViewPr snapToGrid="0">
      <p:cViewPr>
        <p:scale>
          <a:sx n="69" d="100"/>
          <a:sy n="69" d="100"/>
        </p:scale>
        <p:origin x="-360" y="-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DBBEC1-EF73-44C0-A15D-580CA3DCB05F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SchemeForSuggestions" csCatId="other" phldr="1"/>
      <dgm:spPr/>
      <dgm:t>
        <a:bodyPr/>
        <a:lstStyle/>
        <a:p>
          <a:endParaRPr lang="en-US"/>
        </a:p>
      </dgm:t>
    </dgm:pt>
    <dgm:pt modelId="{E520211D-21C3-4E59-8B40-56E95AF4BA3E}">
      <dgm:prSet/>
      <dgm:spPr/>
      <dgm:t>
        <a:bodyPr/>
        <a:lstStyle/>
        <a:p>
          <a:pPr algn="ctr"/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Search for courses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B01727A-F769-4793-9D50-ADFFB0888C3E}" type="parTrans" cxnId="{ADBB6D32-6E37-4383-A006-E3628DCA7AAC}">
      <dgm:prSet/>
      <dgm:spPr/>
      <dgm:t>
        <a:bodyPr/>
        <a:lstStyle/>
        <a:p>
          <a:endParaRPr lang="en-US"/>
        </a:p>
      </dgm:t>
    </dgm:pt>
    <dgm:pt modelId="{2A10F323-F65D-4DA1-B88C-2715DA2C141C}" type="sibTrans" cxnId="{ADBB6D32-6E37-4383-A006-E3628DCA7AAC}">
      <dgm:prSet phldrT="1" phldr="0"/>
      <dgm:spPr/>
      <dgm:t>
        <a:bodyPr/>
        <a:lstStyle/>
        <a:p>
          <a:r>
            <a:rPr lang="en-US">
              <a:latin typeface="Calibri" panose="020F0502020204030204" pitchFamily="34" charset="0"/>
              <a:cs typeface="Calibri" panose="020F0502020204030204" pitchFamily="34" charset="0"/>
            </a:rPr>
            <a:t>1</a:t>
          </a:r>
        </a:p>
      </dgm:t>
    </dgm:pt>
    <dgm:pt modelId="{22C3D825-5A9A-4E7D-89FE-75E8C7FE5B81}">
      <dgm:prSet/>
      <dgm:spPr/>
      <dgm:t>
        <a:bodyPr/>
        <a:lstStyle/>
        <a:p>
          <a:pPr algn="ctr"/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Sketch out a plan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673BA85-17B0-47BE-BDC5-7ADC7967084B}" type="parTrans" cxnId="{AA2007B5-F18B-4B1D-BEB6-AA99FAF644FE}">
      <dgm:prSet/>
      <dgm:spPr/>
      <dgm:t>
        <a:bodyPr/>
        <a:lstStyle/>
        <a:p>
          <a:endParaRPr lang="en-US"/>
        </a:p>
      </dgm:t>
    </dgm:pt>
    <dgm:pt modelId="{10EBBDE2-ECE1-4F22-8CC0-F1FFD868102B}" type="sibTrans" cxnId="{AA2007B5-F18B-4B1D-BEB6-AA99FAF644FE}">
      <dgm:prSet phldrT="2" phldr="0"/>
      <dgm:spPr/>
      <dgm:t>
        <a:bodyPr/>
        <a:lstStyle/>
        <a:p>
          <a:r>
            <a:rPr lang="en-US">
              <a:latin typeface="Calibri" panose="020F0502020204030204" pitchFamily="34" charset="0"/>
              <a:cs typeface="Calibri" panose="020F0502020204030204" pitchFamily="34" charset="0"/>
            </a:rPr>
            <a:t>2</a:t>
          </a:r>
        </a:p>
      </dgm:t>
    </dgm:pt>
    <dgm:pt modelId="{02FB2A14-30D3-40EC-83E7-FC5B51EA35DD}">
      <dgm:prSet/>
      <dgm:spPr/>
      <dgm:t>
        <a:bodyPr/>
        <a:lstStyle/>
        <a:p>
          <a:pPr algn="ctr"/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Make decisions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66AEA4-316F-4755-8C90-2F1964432067}" type="parTrans" cxnId="{4D28BCF0-9275-4356-A77C-C7F796CB0969}">
      <dgm:prSet/>
      <dgm:spPr/>
      <dgm:t>
        <a:bodyPr/>
        <a:lstStyle/>
        <a:p>
          <a:endParaRPr lang="en-US"/>
        </a:p>
      </dgm:t>
    </dgm:pt>
    <dgm:pt modelId="{A7E4F385-8032-4262-A10D-1C58B940AAA7}" type="sibTrans" cxnId="{4D28BCF0-9275-4356-A77C-C7F796CB0969}">
      <dgm:prSet phldrT="3" phldr="0"/>
      <dgm:spPr/>
      <dgm:t>
        <a:bodyPr/>
        <a:lstStyle/>
        <a:p>
          <a:r>
            <a:rPr lang="en-US">
              <a:latin typeface="Calibri" panose="020F0502020204030204" pitchFamily="34" charset="0"/>
              <a:cs typeface="Calibri" panose="020F0502020204030204" pitchFamily="34" charset="0"/>
            </a:rPr>
            <a:t>3</a:t>
          </a:r>
        </a:p>
      </dgm:t>
    </dgm:pt>
    <dgm:pt modelId="{D3058011-AD42-494C-8687-B05EEA17C59F}">
      <dgm:prSet/>
      <dgm:spPr/>
      <dgm:t>
        <a:bodyPr/>
        <a:lstStyle/>
        <a:p>
          <a:pPr algn="ctr"/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Meet with your 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student success advisor </a:t>
          </a:r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to discuss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D32D20D-B3DB-493B-97E9-AE60AAC8EB98}" type="parTrans" cxnId="{A7BC1F28-6A43-4FED-A147-C0A0B6FF77D3}">
      <dgm:prSet/>
      <dgm:spPr/>
      <dgm:t>
        <a:bodyPr/>
        <a:lstStyle/>
        <a:p>
          <a:endParaRPr lang="en-US"/>
        </a:p>
      </dgm:t>
    </dgm:pt>
    <dgm:pt modelId="{887B22FE-9566-4828-8370-F05E20BF5B36}" type="sibTrans" cxnId="{A7BC1F28-6A43-4FED-A147-C0A0B6FF77D3}">
      <dgm:prSet phldrT="4" phldr="0"/>
      <dgm:spPr/>
      <dgm:t>
        <a:bodyPr/>
        <a:lstStyle/>
        <a:p>
          <a:r>
            <a:rPr lang="en-US">
              <a:latin typeface="Calibri" panose="020F0502020204030204" pitchFamily="34" charset="0"/>
              <a:cs typeface="Calibri" panose="020F0502020204030204" pitchFamily="34" charset="0"/>
            </a:rPr>
            <a:t>4</a:t>
          </a:r>
        </a:p>
      </dgm:t>
    </dgm:pt>
    <dgm:pt modelId="{0DE37AD6-F1E2-455C-BA9E-C42E412A2068}" type="pres">
      <dgm:prSet presAssocID="{7EDBBEC1-EF73-44C0-A15D-580CA3DCB05F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C5505C-741A-4060-92CD-EA0C9AC86F59}" type="pres">
      <dgm:prSet presAssocID="{E520211D-21C3-4E59-8B40-56E95AF4BA3E}" presName="compositeNode" presStyleCnt="0">
        <dgm:presLayoutVars>
          <dgm:bulletEnabled val="1"/>
        </dgm:presLayoutVars>
      </dgm:prSet>
      <dgm:spPr/>
    </dgm:pt>
    <dgm:pt modelId="{ABB293C4-93ED-4102-9719-C310E25932C4}" type="pres">
      <dgm:prSet presAssocID="{E520211D-21C3-4E59-8B40-56E95AF4BA3E}" presName="bgRect" presStyleLbl="bgAccFollowNode1" presStyleIdx="0" presStyleCnt="4"/>
      <dgm:spPr/>
      <dgm:t>
        <a:bodyPr/>
        <a:lstStyle/>
        <a:p>
          <a:endParaRPr lang="en-US"/>
        </a:p>
      </dgm:t>
    </dgm:pt>
    <dgm:pt modelId="{39D5E922-F43B-4727-A295-2A564F5A5619}" type="pres">
      <dgm:prSet presAssocID="{2A10F323-F65D-4DA1-B88C-2715DA2C141C}" presName="sibTransNodeCircle" presStyleLbl="alignNode1" presStyleIdx="0" presStyleCnt="8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5A71F4B6-3531-4379-953F-4CA6D68B86E1}" type="pres">
      <dgm:prSet presAssocID="{E520211D-21C3-4E59-8B40-56E95AF4BA3E}" presName="bottomLine" presStyleLbl="alignNode1" presStyleIdx="1" presStyleCnt="8">
        <dgm:presLayoutVars/>
      </dgm:prSet>
      <dgm:spPr/>
    </dgm:pt>
    <dgm:pt modelId="{82DC0451-0291-4167-8D8A-407E66BD2E6C}" type="pres">
      <dgm:prSet presAssocID="{E520211D-21C3-4E59-8B40-56E95AF4BA3E}" presName="nodeText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08DB97-63F9-4ECD-9960-428F161F3197}" type="pres">
      <dgm:prSet presAssocID="{2A10F323-F65D-4DA1-B88C-2715DA2C141C}" presName="sibTrans" presStyleCnt="0"/>
      <dgm:spPr/>
    </dgm:pt>
    <dgm:pt modelId="{88D62510-A2B2-41C9-8EC8-0856356A9055}" type="pres">
      <dgm:prSet presAssocID="{22C3D825-5A9A-4E7D-89FE-75E8C7FE5B81}" presName="compositeNode" presStyleCnt="0">
        <dgm:presLayoutVars>
          <dgm:bulletEnabled val="1"/>
        </dgm:presLayoutVars>
      </dgm:prSet>
      <dgm:spPr/>
    </dgm:pt>
    <dgm:pt modelId="{CDFB1B1F-BC9E-4E7A-9742-516BF1A416A3}" type="pres">
      <dgm:prSet presAssocID="{22C3D825-5A9A-4E7D-89FE-75E8C7FE5B81}" presName="bgRect" presStyleLbl="bgAccFollowNode1" presStyleIdx="1" presStyleCnt="4"/>
      <dgm:spPr/>
      <dgm:t>
        <a:bodyPr/>
        <a:lstStyle/>
        <a:p>
          <a:endParaRPr lang="en-US"/>
        </a:p>
      </dgm:t>
    </dgm:pt>
    <dgm:pt modelId="{0D8986B9-1844-4661-9F05-5651A7D3AC92}" type="pres">
      <dgm:prSet presAssocID="{10EBBDE2-ECE1-4F22-8CC0-F1FFD868102B}" presName="sibTransNodeCircle" presStyleLbl="alignNode1" presStyleIdx="2" presStyleCnt="8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7DF2619F-2AF3-44C2-99C8-865876CC7A31}" type="pres">
      <dgm:prSet presAssocID="{22C3D825-5A9A-4E7D-89FE-75E8C7FE5B81}" presName="bottomLine" presStyleLbl="alignNode1" presStyleIdx="3" presStyleCnt="8">
        <dgm:presLayoutVars/>
      </dgm:prSet>
      <dgm:spPr/>
    </dgm:pt>
    <dgm:pt modelId="{1B5CA87B-1EDD-483D-80EC-F2BC7B0F19FD}" type="pres">
      <dgm:prSet presAssocID="{22C3D825-5A9A-4E7D-89FE-75E8C7FE5B81}" presName="nodeText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644CCF-F3E7-4E69-810D-A2EACF89695A}" type="pres">
      <dgm:prSet presAssocID="{10EBBDE2-ECE1-4F22-8CC0-F1FFD868102B}" presName="sibTrans" presStyleCnt="0"/>
      <dgm:spPr/>
    </dgm:pt>
    <dgm:pt modelId="{FECDEA92-856D-4B0D-84AD-64BB1AF77E1F}" type="pres">
      <dgm:prSet presAssocID="{02FB2A14-30D3-40EC-83E7-FC5B51EA35DD}" presName="compositeNode" presStyleCnt="0">
        <dgm:presLayoutVars>
          <dgm:bulletEnabled val="1"/>
        </dgm:presLayoutVars>
      </dgm:prSet>
      <dgm:spPr/>
    </dgm:pt>
    <dgm:pt modelId="{5C1C2855-4A20-4708-B052-C70F57DFFCF2}" type="pres">
      <dgm:prSet presAssocID="{02FB2A14-30D3-40EC-83E7-FC5B51EA35DD}" presName="bgRect" presStyleLbl="bgAccFollowNode1" presStyleIdx="2" presStyleCnt="4"/>
      <dgm:spPr/>
      <dgm:t>
        <a:bodyPr/>
        <a:lstStyle/>
        <a:p>
          <a:endParaRPr lang="en-US"/>
        </a:p>
      </dgm:t>
    </dgm:pt>
    <dgm:pt modelId="{87C890CB-066B-4837-B93F-60A93D7E6F6C}" type="pres">
      <dgm:prSet presAssocID="{A7E4F385-8032-4262-A10D-1C58B940AAA7}" presName="sibTransNodeCircle" presStyleLbl="alignNode1" presStyleIdx="4" presStyleCnt="8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563A20FE-8BE0-4AAB-B2CA-1D3601E5E85E}" type="pres">
      <dgm:prSet presAssocID="{02FB2A14-30D3-40EC-83E7-FC5B51EA35DD}" presName="bottomLine" presStyleLbl="alignNode1" presStyleIdx="5" presStyleCnt="8">
        <dgm:presLayoutVars/>
      </dgm:prSet>
      <dgm:spPr/>
    </dgm:pt>
    <dgm:pt modelId="{177E8352-A312-4FFB-9785-9B48DCE18230}" type="pres">
      <dgm:prSet presAssocID="{02FB2A14-30D3-40EC-83E7-FC5B51EA35DD}" presName="nodeText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4CD9B0-8396-4CE8-A104-5E5355CB97A2}" type="pres">
      <dgm:prSet presAssocID="{A7E4F385-8032-4262-A10D-1C58B940AAA7}" presName="sibTrans" presStyleCnt="0"/>
      <dgm:spPr/>
    </dgm:pt>
    <dgm:pt modelId="{0B45679C-5310-4D1A-849E-1159BC96A158}" type="pres">
      <dgm:prSet presAssocID="{D3058011-AD42-494C-8687-B05EEA17C59F}" presName="compositeNode" presStyleCnt="0">
        <dgm:presLayoutVars>
          <dgm:bulletEnabled val="1"/>
        </dgm:presLayoutVars>
      </dgm:prSet>
      <dgm:spPr/>
    </dgm:pt>
    <dgm:pt modelId="{E8C06477-E888-451F-9E88-D38B1DF12B57}" type="pres">
      <dgm:prSet presAssocID="{D3058011-AD42-494C-8687-B05EEA17C59F}" presName="bgRect" presStyleLbl="bgAccFollowNode1" presStyleIdx="3" presStyleCnt="4"/>
      <dgm:spPr/>
      <dgm:t>
        <a:bodyPr/>
        <a:lstStyle/>
        <a:p>
          <a:endParaRPr lang="en-US"/>
        </a:p>
      </dgm:t>
    </dgm:pt>
    <dgm:pt modelId="{515FE1FA-9433-4460-8EFE-4924AC32C08E}" type="pres">
      <dgm:prSet presAssocID="{887B22FE-9566-4828-8370-F05E20BF5B36}" presName="sibTransNodeCircle" presStyleLbl="alignNode1" presStyleIdx="6" presStyleCnt="8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C6FADBE4-F8CE-4AD4-A446-528582F273C1}" type="pres">
      <dgm:prSet presAssocID="{D3058011-AD42-494C-8687-B05EEA17C59F}" presName="bottomLine" presStyleLbl="alignNode1" presStyleIdx="7" presStyleCnt="8">
        <dgm:presLayoutVars/>
      </dgm:prSet>
      <dgm:spPr/>
    </dgm:pt>
    <dgm:pt modelId="{65A353AE-9080-4A42-9751-5817AD00C33B}" type="pres">
      <dgm:prSet presAssocID="{D3058011-AD42-494C-8687-B05EEA17C59F}" presName="nodeText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235A46-B160-42D5-AF70-1AD3B5EA1208}" type="presOf" srcId="{22C3D825-5A9A-4E7D-89FE-75E8C7FE5B81}" destId="{CDFB1B1F-BC9E-4E7A-9742-516BF1A416A3}" srcOrd="0" destOrd="0" presId="urn:microsoft.com/office/officeart/2016/7/layout/BasicLinearProcessNumbered"/>
    <dgm:cxn modelId="{AA2007B5-F18B-4B1D-BEB6-AA99FAF644FE}" srcId="{7EDBBEC1-EF73-44C0-A15D-580CA3DCB05F}" destId="{22C3D825-5A9A-4E7D-89FE-75E8C7FE5B81}" srcOrd="1" destOrd="0" parTransId="{4673BA85-17B0-47BE-BDC5-7ADC7967084B}" sibTransId="{10EBBDE2-ECE1-4F22-8CC0-F1FFD868102B}"/>
    <dgm:cxn modelId="{3D72A573-31C7-4E93-BD19-BB48BFAE084F}" type="presOf" srcId="{887B22FE-9566-4828-8370-F05E20BF5B36}" destId="{515FE1FA-9433-4460-8EFE-4924AC32C08E}" srcOrd="0" destOrd="0" presId="urn:microsoft.com/office/officeart/2016/7/layout/BasicLinearProcessNumbered"/>
    <dgm:cxn modelId="{F1051BD4-2DDE-4CC6-A92E-87374E7CFC3B}" type="presOf" srcId="{10EBBDE2-ECE1-4F22-8CC0-F1FFD868102B}" destId="{0D8986B9-1844-4661-9F05-5651A7D3AC92}" srcOrd="0" destOrd="0" presId="urn:microsoft.com/office/officeart/2016/7/layout/BasicLinearProcessNumbered"/>
    <dgm:cxn modelId="{1910B4BB-AECA-4B4B-80ED-7215C51F0344}" type="presOf" srcId="{A7E4F385-8032-4262-A10D-1C58B940AAA7}" destId="{87C890CB-066B-4837-B93F-60A93D7E6F6C}" srcOrd="0" destOrd="0" presId="urn:microsoft.com/office/officeart/2016/7/layout/BasicLinearProcessNumbered"/>
    <dgm:cxn modelId="{FA03FE45-505D-444E-9454-BD7FD7BCC772}" type="presOf" srcId="{22C3D825-5A9A-4E7D-89FE-75E8C7FE5B81}" destId="{1B5CA87B-1EDD-483D-80EC-F2BC7B0F19FD}" srcOrd="1" destOrd="0" presId="urn:microsoft.com/office/officeart/2016/7/layout/BasicLinearProcessNumbered"/>
    <dgm:cxn modelId="{4D28BCF0-9275-4356-A77C-C7F796CB0969}" srcId="{7EDBBEC1-EF73-44C0-A15D-580CA3DCB05F}" destId="{02FB2A14-30D3-40EC-83E7-FC5B51EA35DD}" srcOrd="2" destOrd="0" parTransId="{5966AEA4-316F-4755-8C90-2F1964432067}" sibTransId="{A7E4F385-8032-4262-A10D-1C58B940AAA7}"/>
    <dgm:cxn modelId="{8B981972-138B-45E9-B949-0EDFC288D7A5}" type="presOf" srcId="{E520211D-21C3-4E59-8B40-56E95AF4BA3E}" destId="{82DC0451-0291-4167-8D8A-407E66BD2E6C}" srcOrd="1" destOrd="0" presId="urn:microsoft.com/office/officeart/2016/7/layout/BasicLinearProcessNumbered"/>
    <dgm:cxn modelId="{53389E12-59BA-4544-9A5B-AC45964F184D}" type="presOf" srcId="{2A10F323-F65D-4DA1-B88C-2715DA2C141C}" destId="{39D5E922-F43B-4727-A295-2A564F5A5619}" srcOrd="0" destOrd="0" presId="urn:microsoft.com/office/officeart/2016/7/layout/BasicLinearProcessNumbered"/>
    <dgm:cxn modelId="{A7BC1F28-6A43-4FED-A147-C0A0B6FF77D3}" srcId="{7EDBBEC1-EF73-44C0-A15D-580CA3DCB05F}" destId="{D3058011-AD42-494C-8687-B05EEA17C59F}" srcOrd="3" destOrd="0" parTransId="{3D32D20D-B3DB-493B-97E9-AE60AAC8EB98}" sibTransId="{887B22FE-9566-4828-8370-F05E20BF5B36}"/>
    <dgm:cxn modelId="{0B466F9E-C31C-4041-9266-3FF6AEEEBBBC}" type="presOf" srcId="{D3058011-AD42-494C-8687-B05EEA17C59F}" destId="{E8C06477-E888-451F-9E88-D38B1DF12B57}" srcOrd="0" destOrd="0" presId="urn:microsoft.com/office/officeart/2016/7/layout/BasicLinearProcessNumbered"/>
    <dgm:cxn modelId="{08BFDF31-43C4-444D-9128-96F494F8E9F0}" type="presOf" srcId="{D3058011-AD42-494C-8687-B05EEA17C59F}" destId="{65A353AE-9080-4A42-9751-5817AD00C33B}" srcOrd="1" destOrd="0" presId="urn:microsoft.com/office/officeart/2016/7/layout/BasicLinearProcessNumbered"/>
    <dgm:cxn modelId="{4BA836B4-68AA-4CB3-ADA0-5C801EBB38AC}" type="presOf" srcId="{E520211D-21C3-4E59-8B40-56E95AF4BA3E}" destId="{ABB293C4-93ED-4102-9719-C310E25932C4}" srcOrd="0" destOrd="0" presId="urn:microsoft.com/office/officeart/2016/7/layout/BasicLinearProcessNumbered"/>
    <dgm:cxn modelId="{ADBB6D32-6E37-4383-A006-E3628DCA7AAC}" srcId="{7EDBBEC1-EF73-44C0-A15D-580CA3DCB05F}" destId="{E520211D-21C3-4E59-8B40-56E95AF4BA3E}" srcOrd="0" destOrd="0" parTransId="{CB01727A-F769-4793-9D50-ADFFB0888C3E}" sibTransId="{2A10F323-F65D-4DA1-B88C-2715DA2C141C}"/>
    <dgm:cxn modelId="{12FEB7AE-7334-4F75-9FFE-56E46194951D}" type="presOf" srcId="{02FB2A14-30D3-40EC-83E7-FC5B51EA35DD}" destId="{177E8352-A312-4FFB-9785-9B48DCE18230}" srcOrd="1" destOrd="0" presId="urn:microsoft.com/office/officeart/2016/7/layout/BasicLinearProcessNumbered"/>
    <dgm:cxn modelId="{332BC4BA-10A2-4BC6-8117-9E5EC01308ED}" type="presOf" srcId="{7EDBBEC1-EF73-44C0-A15D-580CA3DCB05F}" destId="{0DE37AD6-F1E2-455C-BA9E-C42E412A2068}" srcOrd="0" destOrd="0" presId="urn:microsoft.com/office/officeart/2016/7/layout/BasicLinearProcessNumbered"/>
    <dgm:cxn modelId="{51FDA43D-470A-47DC-B5A2-167160D520CF}" type="presOf" srcId="{02FB2A14-30D3-40EC-83E7-FC5B51EA35DD}" destId="{5C1C2855-4A20-4708-B052-C70F57DFFCF2}" srcOrd="0" destOrd="0" presId="urn:microsoft.com/office/officeart/2016/7/layout/BasicLinearProcessNumbered"/>
    <dgm:cxn modelId="{1CD53205-27F6-4A1F-9499-B2254DB43391}" type="presParOf" srcId="{0DE37AD6-F1E2-455C-BA9E-C42E412A2068}" destId="{4DC5505C-741A-4060-92CD-EA0C9AC86F59}" srcOrd="0" destOrd="0" presId="urn:microsoft.com/office/officeart/2016/7/layout/BasicLinearProcessNumbered"/>
    <dgm:cxn modelId="{F90AD9AF-59C9-46DA-8236-F9C81EFAEA7B}" type="presParOf" srcId="{4DC5505C-741A-4060-92CD-EA0C9AC86F59}" destId="{ABB293C4-93ED-4102-9719-C310E25932C4}" srcOrd="0" destOrd="0" presId="urn:microsoft.com/office/officeart/2016/7/layout/BasicLinearProcessNumbered"/>
    <dgm:cxn modelId="{33F2F8C2-726F-412A-9CFA-BF7E0B04E04C}" type="presParOf" srcId="{4DC5505C-741A-4060-92CD-EA0C9AC86F59}" destId="{39D5E922-F43B-4727-A295-2A564F5A5619}" srcOrd="1" destOrd="0" presId="urn:microsoft.com/office/officeart/2016/7/layout/BasicLinearProcessNumbered"/>
    <dgm:cxn modelId="{F47E5C91-731A-4757-97F7-A31B535B70C1}" type="presParOf" srcId="{4DC5505C-741A-4060-92CD-EA0C9AC86F59}" destId="{5A71F4B6-3531-4379-953F-4CA6D68B86E1}" srcOrd="2" destOrd="0" presId="urn:microsoft.com/office/officeart/2016/7/layout/BasicLinearProcessNumbered"/>
    <dgm:cxn modelId="{1C7344C0-C809-4424-9BF1-EB16A00C7632}" type="presParOf" srcId="{4DC5505C-741A-4060-92CD-EA0C9AC86F59}" destId="{82DC0451-0291-4167-8D8A-407E66BD2E6C}" srcOrd="3" destOrd="0" presId="urn:microsoft.com/office/officeart/2016/7/layout/BasicLinearProcessNumbered"/>
    <dgm:cxn modelId="{DF8DEFAE-5148-4C53-8CDC-1F2D06BE0A6C}" type="presParOf" srcId="{0DE37AD6-F1E2-455C-BA9E-C42E412A2068}" destId="{7908DB97-63F9-4ECD-9960-428F161F3197}" srcOrd="1" destOrd="0" presId="urn:microsoft.com/office/officeart/2016/7/layout/BasicLinearProcessNumbered"/>
    <dgm:cxn modelId="{BC78E759-3CD2-4885-981A-F1657012019C}" type="presParOf" srcId="{0DE37AD6-F1E2-455C-BA9E-C42E412A2068}" destId="{88D62510-A2B2-41C9-8EC8-0856356A9055}" srcOrd="2" destOrd="0" presId="urn:microsoft.com/office/officeart/2016/7/layout/BasicLinearProcessNumbered"/>
    <dgm:cxn modelId="{635595B2-A36E-4D48-82FF-8E115BE20624}" type="presParOf" srcId="{88D62510-A2B2-41C9-8EC8-0856356A9055}" destId="{CDFB1B1F-BC9E-4E7A-9742-516BF1A416A3}" srcOrd="0" destOrd="0" presId="urn:microsoft.com/office/officeart/2016/7/layout/BasicLinearProcessNumbered"/>
    <dgm:cxn modelId="{3A0AA4F1-5C59-44D2-A842-4D1799C3ED0E}" type="presParOf" srcId="{88D62510-A2B2-41C9-8EC8-0856356A9055}" destId="{0D8986B9-1844-4661-9F05-5651A7D3AC92}" srcOrd="1" destOrd="0" presId="urn:microsoft.com/office/officeart/2016/7/layout/BasicLinearProcessNumbered"/>
    <dgm:cxn modelId="{A70E74AD-C378-438F-877C-1B2FB284F446}" type="presParOf" srcId="{88D62510-A2B2-41C9-8EC8-0856356A9055}" destId="{7DF2619F-2AF3-44C2-99C8-865876CC7A31}" srcOrd="2" destOrd="0" presId="urn:microsoft.com/office/officeart/2016/7/layout/BasicLinearProcessNumbered"/>
    <dgm:cxn modelId="{199151A9-EA30-4710-A4BC-73AC6553AD86}" type="presParOf" srcId="{88D62510-A2B2-41C9-8EC8-0856356A9055}" destId="{1B5CA87B-1EDD-483D-80EC-F2BC7B0F19FD}" srcOrd="3" destOrd="0" presId="urn:microsoft.com/office/officeart/2016/7/layout/BasicLinearProcessNumbered"/>
    <dgm:cxn modelId="{594B8FC3-986F-4E84-B491-D708A54E3397}" type="presParOf" srcId="{0DE37AD6-F1E2-455C-BA9E-C42E412A2068}" destId="{C7644CCF-F3E7-4E69-810D-A2EACF89695A}" srcOrd="3" destOrd="0" presId="urn:microsoft.com/office/officeart/2016/7/layout/BasicLinearProcessNumbered"/>
    <dgm:cxn modelId="{068CCFF4-1AE4-4CDB-8DB2-9DAC413605BC}" type="presParOf" srcId="{0DE37AD6-F1E2-455C-BA9E-C42E412A2068}" destId="{FECDEA92-856D-4B0D-84AD-64BB1AF77E1F}" srcOrd="4" destOrd="0" presId="urn:microsoft.com/office/officeart/2016/7/layout/BasicLinearProcessNumbered"/>
    <dgm:cxn modelId="{6A7C241E-A681-4685-BEC3-4F06ECDA8879}" type="presParOf" srcId="{FECDEA92-856D-4B0D-84AD-64BB1AF77E1F}" destId="{5C1C2855-4A20-4708-B052-C70F57DFFCF2}" srcOrd="0" destOrd="0" presId="urn:microsoft.com/office/officeart/2016/7/layout/BasicLinearProcessNumbered"/>
    <dgm:cxn modelId="{940860CE-BBE7-4B29-B1F9-BEA737A879D3}" type="presParOf" srcId="{FECDEA92-856D-4B0D-84AD-64BB1AF77E1F}" destId="{87C890CB-066B-4837-B93F-60A93D7E6F6C}" srcOrd="1" destOrd="0" presId="urn:microsoft.com/office/officeart/2016/7/layout/BasicLinearProcessNumbered"/>
    <dgm:cxn modelId="{31BCD1E6-DEDA-49E1-B58C-0D7E5013CB08}" type="presParOf" srcId="{FECDEA92-856D-4B0D-84AD-64BB1AF77E1F}" destId="{563A20FE-8BE0-4AAB-B2CA-1D3601E5E85E}" srcOrd="2" destOrd="0" presId="urn:microsoft.com/office/officeart/2016/7/layout/BasicLinearProcessNumbered"/>
    <dgm:cxn modelId="{99789640-795F-4976-90D1-856AF4726A5E}" type="presParOf" srcId="{FECDEA92-856D-4B0D-84AD-64BB1AF77E1F}" destId="{177E8352-A312-4FFB-9785-9B48DCE18230}" srcOrd="3" destOrd="0" presId="urn:microsoft.com/office/officeart/2016/7/layout/BasicLinearProcessNumbered"/>
    <dgm:cxn modelId="{B178A7BC-5C2A-4A62-80B8-C9263908AB6D}" type="presParOf" srcId="{0DE37AD6-F1E2-455C-BA9E-C42E412A2068}" destId="{2D4CD9B0-8396-4CE8-A104-5E5355CB97A2}" srcOrd="5" destOrd="0" presId="urn:microsoft.com/office/officeart/2016/7/layout/BasicLinearProcessNumbered"/>
    <dgm:cxn modelId="{9FDB06EF-9183-46DF-BEB4-082B55BE9DFF}" type="presParOf" srcId="{0DE37AD6-F1E2-455C-BA9E-C42E412A2068}" destId="{0B45679C-5310-4D1A-849E-1159BC96A158}" srcOrd="6" destOrd="0" presId="urn:microsoft.com/office/officeart/2016/7/layout/BasicLinearProcessNumbered"/>
    <dgm:cxn modelId="{554D5CE1-9082-473A-ACB5-CF8D23C4AA41}" type="presParOf" srcId="{0B45679C-5310-4D1A-849E-1159BC96A158}" destId="{E8C06477-E888-451F-9E88-D38B1DF12B57}" srcOrd="0" destOrd="0" presId="urn:microsoft.com/office/officeart/2016/7/layout/BasicLinearProcessNumbered"/>
    <dgm:cxn modelId="{5703925E-8160-474A-ABED-861EF572704C}" type="presParOf" srcId="{0B45679C-5310-4D1A-849E-1159BC96A158}" destId="{515FE1FA-9433-4460-8EFE-4924AC32C08E}" srcOrd="1" destOrd="0" presId="urn:microsoft.com/office/officeart/2016/7/layout/BasicLinearProcessNumbered"/>
    <dgm:cxn modelId="{E255FD63-9950-42A1-9C9A-B6FDC5F98537}" type="presParOf" srcId="{0B45679C-5310-4D1A-849E-1159BC96A158}" destId="{C6FADBE4-F8CE-4AD4-A446-528582F273C1}" srcOrd="2" destOrd="0" presId="urn:microsoft.com/office/officeart/2016/7/layout/BasicLinearProcessNumbered"/>
    <dgm:cxn modelId="{C09D63C3-A0F5-4D96-9EE5-02BC01B4909E}" type="presParOf" srcId="{0B45679C-5310-4D1A-849E-1159BC96A158}" destId="{65A353AE-9080-4A42-9751-5817AD00C33B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E4139C-CA35-4F23-850B-EDCCC3694366}" type="doc">
      <dgm:prSet loTypeId="urn:microsoft.com/office/officeart/2005/8/layout/vList2" loCatId="Inbox" qsTypeId="urn:microsoft.com/office/officeart/2005/8/quickstyle/simple1" qsCatId="simple" csTypeId="urn:microsoft.com/office/officeart/2005/8/colors/ColorSchemeForSuggestions" csCatId="other" phldr="1"/>
      <dgm:spPr/>
      <dgm:t>
        <a:bodyPr/>
        <a:lstStyle/>
        <a:p>
          <a:endParaRPr lang="en-US"/>
        </a:p>
      </dgm:t>
    </dgm:pt>
    <dgm:pt modelId="{3AA79ED5-4A47-4C56-BE36-AFEAA83F8C53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If you have an </a:t>
          </a:r>
          <a:r>
            <a:rPr lang="en-US" b="1" dirty="0">
              <a:solidFill>
                <a:srgbClr val="FB5F19"/>
              </a:solidFill>
              <a:latin typeface="Calibri" panose="020F0502020204030204" pitchFamily="34" charset="0"/>
              <a:cs typeface="Calibri" panose="020F0502020204030204" pitchFamily="34" charset="0"/>
            </a:rPr>
            <a:t>ORANGE</a:t>
          </a:r>
          <a:r>
            <a:rPr lang="en-US" dirty="0">
              <a:solidFill>
                <a:srgbClr val="FB5F19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dirty="0">
              <a:solidFill>
                <a:srgbClr val="FB5F19"/>
              </a:solidFill>
              <a:latin typeface="Calibri" panose="020F0502020204030204" pitchFamily="34" charset="0"/>
              <a:cs typeface="Calibri" panose="020F0502020204030204" pitchFamily="34" charset="0"/>
            </a:rPr>
            <a:t>CARD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: </a:t>
          </a:r>
        </a:p>
      </dgm:t>
    </dgm:pt>
    <dgm:pt modelId="{49A0AD66-1FCA-46ED-AD72-23C6333FFCB4}" type="parTrans" cxnId="{E429535B-5433-4CF8-9260-D1351FC7D376}">
      <dgm:prSet/>
      <dgm:spPr/>
      <dgm:t>
        <a:bodyPr/>
        <a:lstStyle/>
        <a:p>
          <a:endParaRPr lang="en-US"/>
        </a:p>
      </dgm:t>
    </dgm:pt>
    <dgm:pt modelId="{3B88A1BC-41CD-4257-81B6-07D21E3852B0}" type="sibTrans" cxnId="{E429535B-5433-4CF8-9260-D1351FC7D376}">
      <dgm:prSet/>
      <dgm:spPr/>
      <dgm:t>
        <a:bodyPr/>
        <a:lstStyle/>
        <a:p>
          <a:endParaRPr lang="en-US"/>
        </a:p>
      </dgm:t>
    </dgm:pt>
    <dgm:pt modelId="{122C963F-3253-4D09-8C42-2BBC1AE311BC}">
      <dgm:prSet/>
      <dgm:spPr/>
      <dgm:t>
        <a:bodyPr/>
        <a:lstStyle/>
        <a:p>
          <a:r>
            <a:rPr lang="en-US" sz="2600" dirty="0">
              <a:latin typeface="Calibri" panose="020F0502020204030204" pitchFamily="34" charset="0"/>
              <a:cs typeface="Calibri" panose="020F0502020204030204" pitchFamily="34" charset="0"/>
            </a:rPr>
            <a:t>If your label says “</a:t>
          </a:r>
          <a:r>
            <a:rPr lang="en-US" sz="2600" b="1" dirty="0">
              <a:latin typeface="Calibri" panose="020F0502020204030204" pitchFamily="34" charset="0"/>
              <a:cs typeface="Calibri" panose="020F0502020204030204" pitchFamily="34" charset="0"/>
            </a:rPr>
            <a:t>SCHEDULE APPOINTMENT FOR HOLD</a:t>
          </a:r>
          <a:r>
            <a:rPr lang="en-US" sz="2600" dirty="0">
              <a:latin typeface="Calibri" panose="020F0502020204030204" pitchFamily="34" charset="0"/>
              <a:cs typeface="Calibri" panose="020F0502020204030204" pitchFamily="34" charset="0"/>
            </a:rPr>
            <a:t>” go to </a:t>
          </a:r>
          <a:r>
            <a:rPr lang="en-US" sz="2600" b="1" dirty="0">
              <a:latin typeface="Calibri" panose="020F0502020204030204" pitchFamily="34" charset="0"/>
              <a:cs typeface="Calibri" panose="020F0502020204030204" pitchFamily="34" charset="0"/>
            </a:rPr>
            <a:t>Institute </a:t>
          </a:r>
          <a:r>
            <a:rPr lang="en-US" sz="2600" b="1" dirty="0" smtClean="0">
              <a:latin typeface="Calibri" panose="020F0502020204030204" pitchFamily="34" charset="0"/>
              <a:cs typeface="Calibri" panose="020F0502020204030204" pitchFamily="34" charset="0"/>
            </a:rPr>
            <a:t>XXX</a:t>
          </a:r>
          <a:endParaRPr lang="en-US" sz="26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8665A9-1DD6-4180-818F-DE816A191266}" type="parTrans" cxnId="{166D7865-7870-408E-8786-0478CDD43F26}">
      <dgm:prSet/>
      <dgm:spPr/>
      <dgm:t>
        <a:bodyPr/>
        <a:lstStyle/>
        <a:p>
          <a:endParaRPr lang="en-US"/>
        </a:p>
      </dgm:t>
    </dgm:pt>
    <dgm:pt modelId="{E2877045-8A4B-4520-875F-62FF534CCEA0}" type="sibTrans" cxnId="{166D7865-7870-408E-8786-0478CDD43F26}">
      <dgm:prSet/>
      <dgm:spPr/>
      <dgm:t>
        <a:bodyPr/>
        <a:lstStyle/>
        <a:p>
          <a:endParaRPr lang="en-US"/>
        </a:p>
      </dgm:t>
    </dgm:pt>
    <dgm:pt modelId="{60ECF4E1-054D-4824-BF89-013DA720FE8F}">
      <dgm:prSet/>
      <dgm:spPr/>
      <dgm:t>
        <a:bodyPr/>
        <a:lstStyle/>
        <a:p>
          <a:r>
            <a:rPr lang="en-US" sz="2600" dirty="0" smtClean="0">
              <a:latin typeface="Calibri" panose="020F0502020204030204" pitchFamily="34" charset="0"/>
              <a:cs typeface="Calibri" panose="020F0502020204030204" pitchFamily="34" charset="0"/>
            </a:rPr>
            <a:t>Visit the Center for Student Success (Eckhart 310) </a:t>
          </a:r>
          <a:r>
            <a:rPr lang="en-US" sz="2600" dirty="0">
              <a:latin typeface="Calibri" panose="020F0502020204030204" pitchFamily="34" charset="0"/>
              <a:cs typeface="Calibri" panose="020F0502020204030204" pitchFamily="34" charset="0"/>
            </a:rPr>
            <a:t>to make an </a:t>
          </a:r>
          <a:r>
            <a:rPr lang="en-US" sz="2600" dirty="0" smtClean="0">
              <a:latin typeface="Calibri" panose="020F0502020204030204" pitchFamily="34" charset="0"/>
              <a:cs typeface="Calibri" panose="020F0502020204030204" pitchFamily="34" charset="0"/>
            </a:rPr>
            <a:t>appointment</a:t>
          </a:r>
          <a:endParaRPr lang="en-US" sz="2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3329F5A-481F-4C15-B9EA-8A5087B34893}" type="parTrans" cxnId="{CCCA1C5B-FF86-4767-B6D1-F1C34FDCFF90}">
      <dgm:prSet/>
      <dgm:spPr/>
      <dgm:t>
        <a:bodyPr/>
        <a:lstStyle/>
        <a:p>
          <a:endParaRPr lang="en-US"/>
        </a:p>
      </dgm:t>
    </dgm:pt>
    <dgm:pt modelId="{2EBE5FA6-55BC-4D9A-80F2-5F7DC6073349}" type="sibTrans" cxnId="{CCCA1C5B-FF86-4767-B6D1-F1C34FDCFF90}">
      <dgm:prSet/>
      <dgm:spPr/>
      <dgm:t>
        <a:bodyPr/>
        <a:lstStyle/>
        <a:p>
          <a:endParaRPr lang="en-US"/>
        </a:p>
      </dgm:t>
    </dgm:pt>
    <dgm:pt modelId="{20F9E713-5E10-4020-9691-06BF34D488BE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If you have a </a:t>
          </a:r>
          <a:r>
            <a:rPr lang="en-US" b="1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rPr>
            <a:t>GREEN</a:t>
          </a:r>
          <a:r>
            <a:rPr lang="en-US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rPr>
            <a:t>CARD</a:t>
          </a:r>
          <a:r>
            <a:rPr lang="en-US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remain seated</a:t>
          </a:r>
        </a:p>
      </dgm:t>
    </dgm:pt>
    <dgm:pt modelId="{932756C1-8806-41D8-9421-4466ADBD87E5}" type="parTrans" cxnId="{2E5E3E05-6000-4EA8-979D-3B636C5781A3}">
      <dgm:prSet/>
      <dgm:spPr/>
      <dgm:t>
        <a:bodyPr/>
        <a:lstStyle/>
        <a:p>
          <a:endParaRPr lang="en-US"/>
        </a:p>
      </dgm:t>
    </dgm:pt>
    <dgm:pt modelId="{2F8CA625-C73D-4072-B98D-CA82F54F754D}" type="sibTrans" cxnId="{2E5E3E05-6000-4EA8-979D-3B636C5781A3}">
      <dgm:prSet/>
      <dgm:spPr/>
      <dgm:t>
        <a:bodyPr/>
        <a:lstStyle/>
        <a:p>
          <a:endParaRPr lang="en-US"/>
        </a:p>
      </dgm:t>
    </dgm:pt>
    <dgm:pt modelId="{B6F8BE8E-2CC1-4773-BB2B-85D361B7E1D9}">
      <dgm:prSet custT="1"/>
      <dgm:spPr/>
      <dgm:t>
        <a:bodyPr/>
        <a:lstStyle/>
        <a:p>
          <a:endParaRPr lang="en-U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59F130E-C295-4BDA-8169-EF6A2146E0D9}" type="parTrans" cxnId="{ACCC59D6-B9B8-4155-84AF-B264EA681C6E}">
      <dgm:prSet/>
      <dgm:spPr/>
      <dgm:t>
        <a:bodyPr/>
        <a:lstStyle/>
        <a:p>
          <a:endParaRPr lang="en-US"/>
        </a:p>
      </dgm:t>
    </dgm:pt>
    <dgm:pt modelId="{BA85C7EA-C963-412C-85B1-745204FCF1F6}" type="sibTrans" cxnId="{ACCC59D6-B9B8-4155-84AF-B264EA681C6E}">
      <dgm:prSet/>
      <dgm:spPr/>
      <dgm:t>
        <a:bodyPr/>
        <a:lstStyle/>
        <a:p>
          <a:endParaRPr lang="en-US"/>
        </a:p>
      </dgm:t>
    </dgm:pt>
    <dgm:pt modelId="{7B3B8351-71F0-48E6-AAD4-179C93C18D9C}">
      <dgm:prSet/>
      <dgm:spPr/>
      <dgm:t>
        <a:bodyPr/>
        <a:lstStyle/>
        <a:p>
          <a:endParaRPr lang="en-US" sz="2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08CB2CE-77E1-463E-A8BE-CC9F9D0DBB79}" type="parTrans" cxnId="{3407C3FD-C17B-4193-9557-D82CCCD845B9}">
      <dgm:prSet/>
      <dgm:spPr/>
      <dgm:t>
        <a:bodyPr/>
        <a:lstStyle/>
        <a:p>
          <a:endParaRPr lang="en-US"/>
        </a:p>
      </dgm:t>
    </dgm:pt>
    <dgm:pt modelId="{64B06342-E6B2-464E-AC71-1E098EAB7109}" type="sibTrans" cxnId="{3407C3FD-C17B-4193-9557-D82CCCD845B9}">
      <dgm:prSet/>
      <dgm:spPr/>
      <dgm:t>
        <a:bodyPr/>
        <a:lstStyle/>
        <a:p>
          <a:endParaRPr lang="en-US"/>
        </a:p>
      </dgm:t>
    </dgm:pt>
    <dgm:pt modelId="{6B88B2B2-103F-43ED-8536-23C9163B6699}">
      <dgm:prSet/>
      <dgm:spPr/>
      <dgm:t>
        <a:bodyPr/>
        <a:lstStyle/>
        <a:p>
          <a:endParaRPr lang="en-US" sz="2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27724C6-0217-4B1A-924E-6CF5260EFD62}" type="parTrans" cxnId="{C1E3E4F9-0F12-4FAB-8D0A-4B2EBA482F5E}">
      <dgm:prSet/>
      <dgm:spPr/>
      <dgm:t>
        <a:bodyPr/>
        <a:lstStyle/>
        <a:p>
          <a:endParaRPr lang="en-US"/>
        </a:p>
      </dgm:t>
    </dgm:pt>
    <dgm:pt modelId="{1DAE3647-CDBA-46F6-A3F8-32B92C305BE1}" type="sibTrans" cxnId="{C1E3E4F9-0F12-4FAB-8D0A-4B2EBA482F5E}">
      <dgm:prSet/>
      <dgm:spPr/>
      <dgm:t>
        <a:bodyPr/>
        <a:lstStyle/>
        <a:p>
          <a:endParaRPr lang="en-US"/>
        </a:p>
      </dgm:t>
    </dgm:pt>
    <dgm:pt modelId="{F282946E-8311-462F-860B-4032021395E7}" type="pres">
      <dgm:prSet presAssocID="{13E4139C-CA35-4F23-850B-EDCCC36943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B63B00-8F04-4186-8292-E5FA6E304537}" type="pres">
      <dgm:prSet presAssocID="{3AA79ED5-4A47-4C56-BE36-AFEAA83F8C5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E7E278-F84C-4D89-96DA-5371D82798F0}" type="pres">
      <dgm:prSet presAssocID="{3AA79ED5-4A47-4C56-BE36-AFEAA83F8C5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8F0FF8-AF89-4DFA-AD85-F179BD42FF3D}" type="pres">
      <dgm:prSet presAssocID="{20F9E713-5E10-4020-9691-06BF34D488B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FA0EF0-294D-4684-A5D4-CDAFE8A73AE2}" type="presOf" srcId="{13E4139C-CA35-4F23-850B-EDCCC3694366}" destId="{F282946E-8311-462F-860B-4032021395E7}" srcOrd="0" destOrd="0" presId="urn:microsoft.com/office/officeart/2005/8/layout/vList2"/>
    <dgm:cxn modelId="{CAB26AAF-2F3A-4D53-90B4-DF6620C4CF08}" type="presOf" srcId="{60ECF4E1-054D-4824-BF89-013DA720FE8F}" destId="{79E7E278-F84C-4D89-96DA-5371D82798F0}" srcOrd="0" destOrd="3" presId="urn:microsoft.com/office/officeart/2005/8/layout/vList2"/>
    <dgm:cxn modelId="{74ADAC9B-0B06-42E0-8A85-7E6B3AAAD577}" type="presOf" srcId="{6B88B2B2-103F-43ED-8536-23C9163B6699}" destId="{79E7E278-F84C-4D89-96DA-5371D82798F0}" srcOrd="0" destOrd="4" presId="urn:microsoft.com/office/officeart/2005/8/layout/vList2"/>
    <dgm:cxn modelId="{E1F20880-9702-4A55-A7E9-11F2736C2B78}" type="presOf" srcId="{122C963F-3253-4D09-8C42-2BBC1AE311BC}" destId="{79E7E278-F84C-4D89-96DA-5371D82798F0}" srcOrd="0" destOrd="1" presId="urn:microsoft.com/office/officeart/2005/8/layout/vList2"/>
    <dgm:cxn modelId="{C1E3E4F9-0F12-4FAB-8D0A-4B2EBA482F5E}" srcId="{3AA79ED5-4A47-4C56-BE36-AFEAA83F8C53}" destId="{6B88B2B2-103F-43ED-8536-23C9163B6699}" srcOrd="4" destOrd="0" parTransId="{927724C6-0217-4B1A-924E-6CF5260EFD62}" sibTransId="{1DAE3647-CDBA-46F6-A3F8-32B92C305BE1}"/>
    <dgm:cxn modelId="{2E5E3E05-6000-4EA8-979D-3B636C5781A3}" srcId="{13E4139C-CA35-4F23-850B-EDCCC3694366}" destId="{20F9E713-5E10-4020-9691-06BF34D488BE}" srcOrd="1" destOrd="0" parTransId="{932756C1-8806-41D8-9421-4466ADBD87E5}" sibTransId="{2F8CA625-C73D-4072-B98D-CA82F54F754D}"/>
    <dgm:cxn modelId="{33BAD312-728C-4FC8-8E00-6D3CF443835C}" type="presOf" srcId="{B6F8BE8E-2CC1-4773-BB2B-85D361B7E1D9}" destId="{79E7E278-F84C-4D89-96DA-5371D82798F0}" srcOrd="0" destOrd="2" presId="urn:microsoft.com/office/officeart/2005/8/layout/vList2"/>
    <dgm:cxn modelId="{CCCA1C5B-FF86-4767-B6D1-F1C34FDCFF90}" srcId="{3AA79ED5-4A47-4C56-BE36-AFEAA83F8C53}" destId="{60ECF4E1-054D-4824-BF89-013DA720FE8F}" srcOrd="3" destOrd="0" parTransId="{C3329F5A-481F-4C15-B9EA-8A5087B34893}" sibTransId="{2EBE5FA6-55BC-4D9A-80F2-5F7DC6073349}"/>
    <dgm:cxn modelId="{E429535B-5433-4CF8-9260-D1351FC7D376}" srcId="{13E4139C-CA35-4F23-850B-EDCCC3694366}" destId="{3AA79ED5-4A47-4C56-BE36-AFEAA83F8C53}" srcOrd="0" destOrd="0" parTransId="{49A0AD66-1FCA-46ED-AD72-23C6333FFCB4}" sibTransId="{3B88A1BC-41CD-4257-81B6-07D21E3852B0}"/>
    <dgm:cxn modelId="{1265B9E2-FB32-44C2-8BC2-B10C288E9346}" type="presOf" srcId="{3AA79ED5-4A47-4C56-BE36-AFEAA83F8C53}" destId="{D8B63B00-8F04-4186-8292-E5FA6E304537}" srcOrd="0" destOrd="0" presId="urn:microsoft.com/office/officeart/2005/8/layout/vList2"/>
    <dgm:cxn modelId="{3407C3FD-C17B-4193-9557-D82CCCD845B9}" srcId="{3AA79ED5-4A47-4C56-BE36-AFEAA83F8C53}" destId="{7B3B8351-71F0-48E6-AAD4-179C93C18D9C}" srcOrd="0" destOrd="0" parTransId="{208CB2CE-77E1-463E-A8BE-CC9F9D0DBB79}" sibTransId="{64B06342-E6B2-464E-AC71-1E098EAB7109}"/>
    <dgm:cxn modelId="{ACCC59D6-B9B8-4155-84AF-B264EA681C6E}" srcId="{3AA79ED5-4A47-4C56-BE36-AFEAA83F8C53}" destId="{B6F8BE8E-2CC1-4773-BB2B-85D361B7E1D9}" srcOrd="2" destOrd="0" parTransId="{159F130E-C295-4BDA-8169-EF6A2146E0D9}" sibTransId="{BA85C7EA-C963-412C-85B1-745204FCF1F6}"/>
    <dgm:cxn modelId="{166D7865-7870-408E-8786-0478CDD43F26}" srcId="{3AA79ED5-4A47-4C56-BE36-AFEAA83F8C53}" destId="{122C963F-3253-4D09-8C42-2BBC1AE311BC}" srcOrd="1" destOrd="0" parTransId="{B98665A9-1DD6-4180-818F-DE816A191266}" sibTransId="{E2877045-8A4B-4520-875F-62FF534CCEA0}"/>
    <dgm:cxn modelId="{DEA280AD-F136-476B-99CC-5F2D42DC4268}" type="presOf" srcId="{20F9E713-5E10-4020-9691-06BF34D488BE}" destId="{798F0FF8-AF89-4DFA-AD85-F179BD42FF3D}" srcOrd="0" destOrd="0" presId="urn:microsoft.com/office/officeart/2005/8/layout/vList2"/>
    <dgm:cxn modelId="{1C3ADF01-F63F-41DC-904E-0CEDE5DB9DEB}" type="presOf" srcId="{7B3B8351-71F0-48E6-AAD4-179C93C18D9C}" destId="{79E7E278-F84C-4D89-96DA-5371D82798F0}" srcOrd="0" destOrd="0" presId="urn:microsoft.com/office/officeart/2005/8/layout/vList2"/>
    <dgm:cxn modelId="{53660F50-A3EC-4F02-9F05-7735059B74EB}" type="presParOf" srcId="{F282946E-8311-462F-860B-4032021395E7}" destId="{D8B63B00-8F04-4186-8292-E5FA6E304537}" srcOrd="0" destOrd="0" presId="urn:microsoft.com/office/officeart/2005/8/layout/vList2"/>
    <dgm:cxn modelId="{54DCC2B2-1D72-484E-9485-11193F69644D}" type="presParOf" srcId="{F282946E-8311-462F-860B-4032021395E7}" destId="{79E7E278-F84C-4D89-96DA-5371D82798F0}" srcOrd="1" destOrd="0" presId="urn:microsoft.com/office/officeart/2005/8/layout/vList2"/>
    <dgm:cxn modelId="{DA77277D-DC43-4CF3-8932-A2A831FB573A}" type="presParOf" srcId="{F282946E-8311-462F-860B-4032021395E7}" destId="{798F0FF8-AF89-4DFA-AD85-F179BD42FF3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E4139C-CA35-4F23-850B-EDCCC3694366}" type="doc">
      <dgm:prSet loTypeId="urn:microsoft.com/office/officeart/2005/8/layout/vList2" loCatId="Inbox" qsTypeId="urn:microsoft.com/office/officeart/2005/8/quickstyle/simple1" qsCatId="simple" csTypeId="urn:microsoft.com/office/officeart/2005/8/colors/ColorSchemeForSuggestions" csCatId="other" phldr="1"/>
      <dgm:spPr/>
      <dgm:t>
        <a:bodyPr/>
        <a:lstStyle/>
        <a:p>
          <a:endParaRPr lang="en-US"/>
        </a:p>
      </dgm:t>
    </dgm:pt>
    <dgm:pt modelId="{3AA79ED5-4A47-4C56-BE36-AFEAA83F8C53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If you have </a:t>
          </a:r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a </a:t>
          </a:r>
          <a:r>
            <a:rPr lang="en-US" b="1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rPr>
            <a:t>GREEN</a:t>
          </a:r>
          <a:r>
            <a:rPr lang="en-US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rPr>
            <a:t>CARD</a:t>
          </a:r>
          <a:r>
            <a:rPr lang="en-US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: </a:t>
          </a:r>
        </a:p>
      </dgm:t>
    </dgm:pt>
    <dgm:pt modelId="{49A0AD66-1FCA-46ED-AD72-23C6333FFCB4}" type="parTrans" cxnId="{E429535B-5433-4CF8-9260-D1351FC7D376}">
      <dgm:prSet/>
      <dgm:spPr/>
      <dgm:t>
        <a:bodyPr/>
        <a:lstStyle/>
        <a:p>
          <a:endParaRPr lang="en-US"/>
        </a:p>
      </dgm:t>
    </dgm:pt>
    <dgm:pt modelId="{3B88A1BC-41CD-4257-81B6-07D21E3852B0}" type="sibTrans" cxnId="{E429535B-5433-4CF8-9260-D1351FC7D376}">
      <dgm:prSet/>
      <dgm:spPr/>
      <dgm:t>
        <a:bodyPr/>
        <a:lstStyle/>
        <a:p>
          <a:endParaRPr lang="en-US"/>
        </a:p>
      </dgm:t>
    </dgm:pt>
    <dgm:pt modelId="{7B3B8351-71F0-48E6-AAD4-179C93C18D9C}">
      <dgm:prSet/>
      <dgm:spPr/>
      <dgm:t>
        <a:bodyPr/>
        <a:lstStyle/>
        <a:p>
          <a:r>
            <a:rPr lang="en-US" sz="2600" dirty="0">
              <a:latin typeface="Calibri" panose="020F0502020204030204" pitchFamily="34" charset="0"/>
              <a:cs typeface="Calibri" panose="020F0502020204030204" pitchFamily="34" charset="0"/>
            </a:rPr>
            <a:t>Find your advisor’s table in the foyer</a:t>
          </a:r>
        </a:p>
      </dgm:t>
    </dgm:pt>
    <dgm:pt modelId="{208CB2CE-77E1-463E-A8BE-CC9F9D0DBB79}" type="parTrans" cxnId="{3407C3FD-C17B-4193-9557-D82CCCD845B9}">
      <dgm:prSet/>
      <dgm:spPr/>
      <dgm:t>
        <a:bodyPr/>
        <a:lstStyle/>
        <a:p>
          <a:endParaRPr lang="en-US"/>
        </a:p>
      </dgm:t>
    </dgm:pt>
    <dgm:pt modelId="{64B06342-E6B2-464E-AC71-1E098EAB7109}" type="sibTrans" cxnId="{3407C3FD-C17B-4193-9557-D82CCCD845B9}">
      <dgm:prSet/>
      <dgm:spPr/>
      <dgm:t>
        <a:bodyPr/>
        <a:lstStyle/>
        <a:p>
          <a:endParaRPr lang="en-US"/>
        </a:p>
      </dgm:t>
    </dgm:pt>
    <dgm:pt modelId="{24DD6888-FE58-4E34-8A61-90CC56433840}">
      <dgm:prSet/>
      <dgm:spPr/>
      <dgm:t>
        <a:bodyPr/>
        <a:lstStyle/>
        <a:p>
          <a:endParaRPr lang="en-US" sz="2600" dirty="0"/>
        </a:p>
      </dgm:t>
    </dgm:pt>
    <dgm:pt modelId="{25E16F93-CD35-40A5-A3F1-AF87FD1A3BA1}" type="parTrans" cxnId="{8A19BFAB-E0DF-4DE1-B947-463C35673DC2}">
      <dgm:prSet/>
      <dgm:spPr/>
      <dgm:t>
        <a:bodyPr/>
        <a:lstStyle/>
        <a:p>
          <a:endParaRPr lang="en-US"/>
        </a:p>
      </dgm:t>
    </dgm:pt>
    <dgm:pt modelId="{8CA03C8B-411F-4F78-995E-1E0A4498C5FE}" type="sibTrans" cxnId="{8A19BFAB-E0DF-4DE1-B947-463C35673DC2}">
      <dgm:prSet/>
      <dgm:spPr/>
      <dgm:t>
        <a:bodyPr/>
        <a:lstStyle/>
        <a:p>
          <a:endParaRPr lang="en-US"/>
        </a:p>
      </dgm:t>
    </dgm:pt>
    <dgm:pt modelId="{67B57FBB-3325-482C-A19F-DFDAD5E4067F}">
      <dgm:prSet/>
      <dgm:spPr/>
      <dgm:t>
        <a:bodyPr/>
        <a:lstStyle/>
        <a:p>
          <a:r>
            <a:rPr lang="en-US" sz="2600" dirty="0">
              <a:latin typeface="Calibri" panose="020F0502020204030204" pitchFamily="34" charset="0"/>
              <a:cs typeface="Calibri" panose="020F0502020204030204" pitchFamily="34" charset="0"/>
            </a:rPr>
            <a:t>Make an appointment</a:t>
          </a:r>
        </a:p>
      </dgm:t>
    </dgm:pt>
    <dgm:pt modelId="{4A59C784-D48B-4CF2-ACA6-B480C26B112D}" type="parTrans" cxnId="{4EA8116B-958C-4019-BD2F-B50546AD1416}">
      <dgm:prSet/>
      <dgm:spPr/>
      <dgm:t>
        <a:bodyPr/>
        <a:lstStyle/>
        <a:p>
          <a:endParaRPr lang="en-US"/>
        </a:p>
      </dgm:t>
    </dgm:pt>
    <dgm:pt modelId="{EA7EEE92-9D6A-4CB1-AFD3-4EC09FC2C344}" type="sibTrans" cxnId="{4EA8116B-958C-4019-BD2F-B50546AD1416}">
      <dgm:prSet/>
      <dgm:spPr/>
      <dgm:t>
        <a:bodyPr/>
        <a:lstStyle/>
        <a:p>
          <a:endParaRPr lang="en-US"/>
        </a:p>
      </dgm:t>
    </dgm:pt>
    <dgm:pt modelId="{ACAAE789-9120-46FC-8EA5-E0BD14FDE53F}">
      <dgm:prSet/>
      <dgm:spPr/>
      <dgm:t>
        <a:bodyPr/>
        <a:lstStyle/>
        <a:p>
          <a:r>
            <a:rPr lang="en-US" sz="2600" dirty="0">
              <a:latin typeface="Calibri" panose="020F0502020204030204" pitchFamily="34" charset="0"/>
              <a:cs typeface="Calibri" panose="020F0502020204030204" pitchFamily="34" charset="0"/>
            </a:rPr>
            <a:t>Get a packet</a:t>
          </a:r>
        </a:p>
      </dgm:t>
    </dgm:pt>
    <dgm:pt modelId="{4B23AA5F-717B-4DA8-8733-283C6A83A64A}" type="parTrans" cxnId="{7C92D08C-4947-45D4-AD48-2EEF2CF4BACD}">
      <dgm:prSet/>
      <dgm:spPr/>
      <dgm:t>
        <a:bodyPr/>
        <a:lstStyle/>
        <a:p>
          <a:endParaRPr lang="en-US"/>
        </a:p>
      </dgm:t>
    </dgm:pt>
    <dgm:pt modelId="{2B526F5A-0451-4DD5-9A99-96AD1473C8CA}" type="sibTrans" cxnId="{7C92D08C-4947-45D4-AD48-2EEF2CF4BACD}">
      <dgm:prSet/>
      <dgm:spPr/>
      <dgm:t>
        <a:bodyPr/>
        <a:lstStyle/>
        <a:p>
          <a:endParaRPr lang="en-US"/>
        </a:p>
      </dgm:t>
    </dgm:pt>
    <dgm:pt modelId="{2497B38E-79DB-4B71-9D8B-900BEECCDAD4}">
      <dgm:prSet custT="1"/>
      <dgm:spPr/>
      <dgm:t>
        <a:bodyPr/>
        <a:lstStyle/>
        <a:p>
          <a:endParaRPr lang="en-US" sz="1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DDA1D61-1E49-4763-9CE8-B020B9B763DA}" type="parTrans" cxnId="{DF388030-F4D0-4568-B175-964F2A67B3D2}">
      <dgm:prSet/>
      <dgm:spPr/>
      <dgm:t>
        <a:bodyPr/>
        <a:lstStyle/>
        <a:p>
          <a:endParaRPr lang="en-US"/>
        </a:p>
      </dgm:t>
    </dgm:pt>
    <dgm:pt modelId="{6902D461-9E77-4DB5-8FD0-D3EA32192872}" type="sibTrans" cxnId="{DF388030-F4D0-4568-B175-964F2A67B3D2}">
      <dgm:prSet/>
      <dgm:spPr/>
      <dgm:t>
        <a:bodyPr/>
        <a:lstStyle/>
        <a:p>
          <a:endParaRPr lang="en-US"/>
        </a:p>
      </dgm:t>
    </dgm:pt>
    <dgm:pt modelId="{6EB650BA-D40B-4F57-BC5D-EAA4EA943DD3}">
      <dgm:prSet custT="1"/>
      <dgm:spPr/>
      <dgm:t>
        <a:bodyPr/>
        <a:lstStyle/>
        <a:p>
          <a:endParaRPr lang="en-US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25260E6-C743-48E5-AA9D-17322D071C85}" type="parTrans" cxnId="{742A6BFF-2C8F-4D84-ABE3-13D831542CBC}">
      <dgm:prSet/>
      <dgm:spPr/>
      <dgm:t>
        <a:bodyPr/>
        <a:lstStyle/>
        <a:p>
          <a:endParaRPr lang="en-US"/>
        </a:p>
      </dgm:t>
    </dgm:pt>
    <dgm:pt modelId="{6CF0E447-700F-4A66-9D62-7354E9853C7E}" type="sibTrans" cxnId="{742A6BFF-2C8F-4D84-ABE3-13D831542CBC}">
      <dgm:prSet/>
      <dgm:spPr/>
      <dgm:t>
        <a:bodyPr/>
        <a:lstStyle/>
        <a:p>
          <a:endParaRPr lang="en-US"/>
        </a:p>
      </dgm:t>
    </dgm:pt>
    <dgm:pt modelId="{B03E9AA5-1E68-465B-A8F3-64E81BF73D62}">
      <dgm:prSet/>
      <dgm:spPr/>
      <dgm:t>
        <a:bodyPr/>
        <a:lstStyle/>
        <a:p>
          <a:endParaRPr lang="en-US" sz="2600" dirty="0"/>
        </a:p>
      </dgm:t>
    </dgm:pt>
    <dgm:pt modelId="{CB024C92-CDB3-4F00-890B-3EA2F3CB8F1D}" type="parTrans" cxnId="{9078DD1D-B971-4286-90BD-F038333B3EA0}">
      <dgm:prSet/>
      <dgm:spPr/>
      <dgm:t>
        <a:bodyPr/>
        <a:lstStyle/>
        <a:p>
          <a:endParaRPr lang="en-US"/>
        </a:p>
      </dgm:t>
    </dgm:pt>
    <dgm:pt modelId="{FB7CB9EF-E313-4C41-A8FE-DAB1D866B5F2}" type="sibTrans" cxnId="{9078DD1D-B971-4286-90BD-F038333B3EA0}">
      <dgm:prSet/>
      <dgm:spPr/>
      <dgm:t>
        <a:bodyPr/>
        <a:lstStyle/>
        <a:p>
          <a:endParaRPr lang="en-US"/>
        </a:p>
      </dgm:t>
    </dgm:pt>
    <dgm:pt modelId="{D2A4EC0B-8377-48C8-9088-36BAC2144FC1}">
      <dgm:prSet/>
      <dgm:spPr/>
      <dgm:t>
        <a:bodyPr/>
        <a:lstStyle/>
        <a:p>
          <a:r>
            <a:rPr lang="en-US" sz="2600" dirty="0">
              <a:latin typeface="Calibri" panose="020F0502020204030204" pitchFamily="34" charset="0"/>
              <a:cs typeface="Calibri" panose="020F0502020204030204" pitchFamily="34" charset="0"/>
            </a:rPr>
            <a:t>If you are changing your major, find your NEW advisor</a:t>
          </a:r>
        </a:p>
      </dgm:t>
    </dgm:pt>
    <dgm:pt modelId="{B7D4F912-4D3B-4D57-B23F-DCD1982C1325}" type="parTrans" cxnId="{6EAB3F89-0618-4406-90EB-2AA3A5FDBB24}">
      <dgm:prSet/>
      <dgm:spPr/>
    </dgm:pt>
    <dgm:pt modelId="{A6EA65FD-9FE0-4CA3-A6AD-5BB5CCA5B1B9}" type="sibTrans" cxnId="{6EAB3F89-0618-4406-90EB-2AA3A5FDBB24}">
      <dgm:prSet/>
      <dgm:spPr/>
    </dgm:pt>
    <dgm:pt modelId="{F282946E-8311-462F-860B-4032021395E7}" type="pres">
      <dgm:prSet presAssocID="{13E4139C-CA35-4F23-850B-EDCCC36943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B63B00-8F04-4186-8292-E5FA6E304537}" type="pres">
      <dgm:prSet presAssocID="{3AA79ED5-4A47-4C56-BE36-AFEAA83F8C53}" presName="parentText" presStyleLbl="node1" presStyleIdx="0" presStyleCnt="1" custScaleY="5538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E7E278-F84C-4D89-96DA-5371D82798F0}" type="pres">
      <dgm:prSet presAssocID="{3AA79ED5-4A47-4C56-BE36-AFEAA83F8C5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FA0EF0-294D-4684-A5D4-CDAFE8A73AE2}" type="presOf" srcId="{13E4139C-CA35-4F23-850B-EDCCC3694366}" destId="{F282946E-8311-462F-860B-4032021395E7}" srcOrd="0" destOrd="0" presId="urn:microsoft.com/office/officeart/2005/8/layout/vList2"/>
    <dgm:cxn modelId="{9380181A-A9EC-4304-B25D-E070078B74EB}" type="presOf" srcId="{2497B38E-79DB-4B71-9D8B-900BEECCDAD4}" destId="{79E7E278-F84C-4D89-96DA-5371D82798F0}" srcOrd="0" destOrd="3" presId="urn:microsoft.com/office/officeart/2005/8/layout/vList2"/>
    <dgm:cxn modelId="{7C92D08C-4947-45D4-AD48-2EEF2CF4BACD}" srcId="{3AA79ED5-4A47-4C56-BE36-AFEAA83F8C53}" destId="{ACAAE789-9120-46FC-8EA5-E0BD14FDE53F}" srcOrd="5" destOrd="0" parTransId="{4B23AA5F-717B-4DA8-8733-283C6A83A64A}" sibTransId="{2B526F5A-0451-4DD5-9A99-96AD1473C8CA}"/>
    <dgm:cxn modelId="{965178DA-A1F2-4946-837A-DE36374CF137}" type="presOf" srcId="{D2A4EC0B-8377-48C8-9088-36BAC2144FC1}" destId="{79E7E278-F84C-4D89-96DA-5371D82798F0}" srcOrd="0" destOrd="2" presId="urn:microsoft.com/office/officeart/2005/8/layout/vList2"/>
    <dgm:cxn modelId="{742A6BFF-2C8F-4D84-ABE3-13D831542CBC}" srcId="{3AA79ED5-4A47-4C56-BE36-AFEAA83F8C53}" destId="{6EB650BA-D40B-4F57-BC5D-EAA4EA943DD3}" srcOrd="4" destOrd="0" parTransId="{025260E6-C743-48E5-AA9D-17322D071C85}" sibTransId="{6CF0E447-700F-4A66-9D62-7354E9853C7E}"/>
    <dgm:cxn modelId="{C1A743FA-3245-4F57-B159-B9663731C6EF}" type="presOf" srcId="{ACAAE789-9120-46FC-8EA5-E0BD14FDE53F}" destId="{79E7E278-F84C-4D89-96DA-5371D82798F0}" srcOrd="0" destOrd="6" presId="urn:microsoft.com/office/officeart/2005/8/layout/vList2"/>
    <dgm:cxn modelId="{32B5DCBA-81C3-4334-B422-EBE38E42595F}" type="presOf" srcId="{67B57FBB-3325-482C-A19F-DFDAD5E4067F}" destId="{79E7E278-F84C-4D89-96DA-5371D82798F0}" srcOrd="0" destOrd="4" presId="urn:microsoft.com/office/officeart/2005/8/layout/vList2"/>
    <dgm:cxn modelId="{E429535B-5433-4CF8-9260-D1351FC7D376}" srcId="{13E4139C-CA35-4F23-850B-EDCCC3694366}" destId="{3AA79ED5-4A47-4C56-BE36-AFEAA83F8C53}" srcOrd="0" destOrd="0" parTransId="{49A0AD66-1FCA-46ED-AD72-23C6333FFCB4}" sibTransId="{3B88A1BC-41CD-4257-81B6-07D21E3852B0}"/>
    <dgm:cxn modelId="{6EAB3F89-0618-4406-90EB-2AA3A5FDBB24}" srcId="{7B3B8351-71F0-48E6-AAD4-179C93C18D9C}" destId="{D2A4EC0B-8377-48C8-9088-36BAC2144FC1}" srcOrd="0" destOrd="0" parTransId="{B7D4F912-4D3B-4D57-B23F-DCD1982C1325}" sibTransId="{A6EA65FD-9FE0-4CA3-A6AD-5BB5CCA5B1B9}"/>
    <dgm:cxn modelId="{1265B9E2-FB32-44C2-8BC2-B10C288E9346}" type="presOf" srcId="{3AA79ED5-4A47-4C56-BE36-AFEAA83F8C53}" destId="{D8B63B00-8F04-4186-8292-E5FA6E304537}" srcOrd="0" destOrd="0" presId="urn:microsoft.com/office/officeart/2005/8/layout/vList2"/>
    <dgm:cxn modelId="{263C0696-B1BE-46F1-BD1F-D4B4157EB8B3}" type="presOf" srcId="{24DD6888-FE58-4E34-8A61-90CC56433840}" destId="{79E7E278-F84C-4D89-96DA-5371D82798F0}" srcOrd="0" destOrd="7" presId="urn:microsoft.com/office/officeart/2005/8/layout/vList2"/>
    <dgm:cxn modelId="{8A19BFAB-E0DF-4DE1-B947-463C35673DC2}" srcId="{3AA79ED5-4A47-4C56-BE36-AFEAA83F8C53}" destId="{24DD6888-FE58-4E34-8A61-90CC56433840}" srcOrd="6" destOrd="0" parTransId="{25E16F93-CD35-40A5-A3F1-AF87FD1A3BA1}" sibTransId="{8CA03C8B-411F-4F78-995E-1E0A4498C5FE}"/>
    <dgm:cxn modelId="{9078DD1D-B971-4286-90BD-F038333B3EA0}" srcId="{3AA79ED5-4A47-4C56-BE36-AFEAA83F8C53}" destId="{B03E9AA5-1E68-465B-A8F3-64E81BF73D62}" srcOrd="0" destOrd="0" parTransId="{CB024C92-CDB3-4F00-890B-3EA2F3CB8F1D}" sibTransId="{FB7CB9EF-E313-4C41-A8FE-DAB1D866B5F2}"/>
    <dgm:cxn modelId="{3407C3FD-C17B-4193-9557-D82CCCD845B9}" srcId="{3AA79ED5-4A47-4C56-BE36-AFEAA83F8C53}" destId="{7B3B8351-71F0-48E6-AAD4-179C93C18D9C}" srcOrd="1" destOrd="0" parTransId="{208CB2CE-77E1-463E-A8BE-CC9F9D0DBB79}" sibTransId="{64B06342-E6B2-464E-AC71-1E098EAB7109}"/>
    <dgm:cxn modelId="{4EA8116B-958C-4019-BD2F-B50546AD1416}" srcId="{3AA79ED5-4A47-4C56-BE36-AFEAA83F8C53}" destId="{67B57FBB-3325-482C-A19F-DFDAD5E4067F}" srcOrd="3" destOrd="0" parTransId="{4A59C784-D48B-4CF2-ACA6-B480C26B112D}" sibTransId="{EA7EEE92-9D6A-4CB1-AFD3-4EC09FC2C344}"/>
    <dgm:cxn modelId="{1C3ADF01-F63F-41DC-904E-0CEDE5DB9DEB}" type="presOf" srcId="{7B3B8351-71F0-48E6-AAD4-179C93C18D9C}" destId="{79E7E278-F84C-4D89-96DA-5371D82798F0}" srcOrd="0" destOrd="1" presId="urn:microsoft.com/office/officeart/2005/8/layout/vList2"/>
    <dgm:cxn modelId="{DF388030-F4D0-4568-B175-964F2A67B3D2}" srcId="{3AA79ED5-4A47-4C56-BE36-AFEAA83F8C53}" destId="{2497B38E-79DB-4B71-9D8B-900BEECCDAD4}" srcOrd="2" destOrd="0" parTransId="{EDDA1D61-1E49-4763-9CE8-B020B9B763DA}" sibTransId="{6902D461-9E77-4DB5-8FD0-D3EA32192872}"/>
    <dgm:cxn modelId="{C2BCC26E-5C70-4750-9B29-1C72F3AB991B}" type="presOf" srcId="{B03E9AA5-1E68-465B-A8F3-64E81BF73D62}" destId="{79E7E278-F84C-4D89-96DA-5371D82798F0}" srcOrd="0" destOrd="0" presId="urn:microsoft.com/office/officeart/2005/8/layout/vList2"/>
    <dgm:cxn modelId="{68190CED-4A11-481E-90CF-4F41FE699306}" type="presOf" srcId="{6EB650BA-D40B-4F57-BC5D-EAA4EA943DD3}" destId="{79E7E278-F84C-4D89-96DA-5371D82798F0}" srcOrd="0" destOrd="5" presId="urn:microsoft.com/office/officeart/2005/8/layout/vList2"/>
    <dgm:cxn modelId="{53660F50-A3EC-4F02-9F05-7735059B74EB}" type="presParOf" srcId="{F282946E-8311-462F-860B-4032021395E7}" destId="{D8B63B00-8F04-4186-8292-E5FA6E304537}" srcOrd="0" destOrd="0" presId="urn:microsoft.com/office/officeart/2005/8/layout/vList2"/>
    <dgm:cxn modelId="{54DCC2B2-1D72-484E-9485-11193F69644D}" type="presParOf" srcId="{F282946E-8311-462F-860B-4032021395E7}" destId="{79E7E278-F84C-4D89-96DA-5371D82798F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293C4-93ED-4102-9719-C310E25932C4}">
      <dsp:nvSpPr>
        <dsp:cNvPr id="0" name=""/>
        <dsp:cNvSpPr/>
      </dsp:nvSpPr>
      <dsp:spPr>
        <a:xfrm>
          <a:off x="3009" y="0"/>
          <a:ext cx="2387381" cy="3202346"/>
        </a:xfrm>
        <a:prstGeom prst="rect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bg1">
              <a:lumMod val="9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130" tIns="330200" rIns="186130" bIns="33020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libri" panose="020F0502020204030204" pitchFamily="34" charset="0"/>
              <a:cs typeface="Calibri" panose="020F0502020204030204" pitchFamily="34" charset="0"/>
            </a:rPr>
            <a:t>Search for courses</a:t>
          </a:r>
          <a:endParaRPr lang="en-US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009" y="1216891"/>
        <a:ext cx="2387381" cy="1921407"/>
      </dsp:txXfrm>
    </dsp:sp>
    <dsp:sp modelId="{39D5E922-F43B-4727-A295-2A564F5A5619}">
      <dsp:nvSpPr>
        <dsp:cNvPr id="0" name=""/>
        <dsp:cNvSpPr/>
      </dsp:nvSpPr>
      <dsp:spPr>
        <a:xfrm>
          <a:off x="716348" y="320234"/>
          <a:ext cx="960703" cy="9607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00" tIns="12700" rIns="74900" bIns="1270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>
              <a:latin typeface="Calibri" panose="020F0502020204030204" pitchFamily="34" charset="0"/>
              <a:cs typeface="Calibri" panose="020F0502020204030204" pitchFamily="34" charset="0"/>
            </a:rPr>
            <a:t>1</a:t>
          </a:r>
        </a:p>
      </dsp:txBody>
      <dsp:txXfrm>
        <a:off x="857040" y="460926"/>
        <a:ext cx="679319" cy="679319"/>
      </dsp:txXfrm>
    </dsp:sp>
    <dsp:sp modelId="{5A71F4B6-3531-4379-953F-4CA6D68B86E1}">
      <dsp:nvSpPr>
        <dsp:cNvPr id="0" name=""/>
        <dsp:cNvSpPr/>
      </dsp:nvSpPr>
      <dsp:spPr>
        <a:xfrm>
          <a:off x="3009" y="3202274"/>
          <a:ext cx="2387381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B1B1F-BC9E-4E7A-9742-516BF1A416A3}">
      <dsp:nvSpPr>
        <dsp:cNvPr id="0" name=""/>
        <dsp:cNvSpPr/>
      </dsp:nvSpPr>
      <dsp:spPr>
        <a:xfrm>
          <a:off x="2629129" y="0"/>
          <a:ext cx="2387381" cy="3202346"/>
        </a:xfrm>
        <a:prstGeom prst="rect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bg1">
              <a:lumMod val="9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130" tIns="330200" rIns="186130" bIns="33020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libri" panose="020F0502020204030204" pitchFamily="34" charset="0"/>
              <a:cs typeface="Calibri" panose="020F0502020204030204" pitchFamily="34" charset="0"/>
            </a:rPr>
            <a:t>Sketch out a plan</a:t>
          </a:r>
          <a:endParaRPr lang="en-US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629129" y="1216891"/>
        <a:ext cx="2387381" cy="1921407"/>
      </dsp:txXfrm>
    </dsp:sp>
    <dsp:sp modelId="{0D8986B9-1844-4661-9F05-5651A7D3AC92}">
      <dsp:nvSpPr>
        <dsp:cNvPr id="0" name=""/>
        <dsp:cNvSpPr/>
      </dsp:nvSpPr>
      <dsp:spPr>
        <a:xfrm>
          <a:off x="3342468" y="320234"/>
          <a:ext cx="960703" cy="9607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00" tIns="12700" rIns="74900" bIns="1270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>
              <a:latin typeface="Calibri" panose="020F0502020204030204" pitchFamily="34" charset="0"/>
              <a:cs typeface="Calibri" panose="020F0502020204030204" pitchFamily="34" charset="0"/>
            </a:rPr>
            <a:t>2</a:t>
          </a:r>
        </a:p>
      </dsp:txBody>
      <dsp:txXfrm>
        <a:off x="3483160" y="460926"/>
        <a:ext cx="679319" cy="679319"/>
      </dsp:txXfrm>
    </dsp:sp>
    <dsp:sp modelId="{7DF2619F-2AF3-44C2-99C8-865876CC7A31}">
      <dsp:nvSpPr>
        <dsp:cNvPr id="0" name=""/>
        <dsp:cNvSpPr/>
      </dsp:nvSpPr>
      <dsp:spPr>
        <a:xfrm>
          <a:off x="2629129" y="3202274"/>
          <a:ext cx="2387381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1C2855-4A20-4708-B052-C70F57DFFCF2}">
      <dsp:nvSpPr>
        <dsp:cNvPr id="0" name=""/>
        <dsp:cNvSpPr/>
      </dsp:nvSpPr>
      <dsp:spPr>
        <a:xfrm>
          <a:off x="5255249" y="0"/>
          <a:ext cx="2387381" cy="3202346"/>
        </a:xfrm>
        <a:prstGeom prst="rect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bg1">
              <a:lumMod val="9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130" tIns="330200" rIns="186130" bIns="33020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libri" panose="020F0502020204030204" pitchFamily="34" charset="0"/>
              <a:cs typeface="Calibri" panose="020F0502020204030204" pitchFamily="34" charset="0"/>
            </a:rPr>
            <a:t>Make decisions</a:t>
          </a:r>
          <a:endParaRPr lang="en-US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255249" y="1216891"/>
        <a:ext cx="2387381" cy="1921407"/>
      </dsp:txXfrm>
    </dsp:sp>
    <dsp:sp modelId="{87C890CB-066B-4837-B93F-60A93D7E6F6C}">
      <dsp:nvSpPr>
        <dsp:cNvPr id="0" name=""/>
        <dsp:cNvSpPr/>
      </dsp:nvSpPr>
      <dsp:spPr>
        <a:xfrm>
          <a:off x="5968588" y="320234"/>
          <a:ext cx="960703" cy="9607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00" tIns="12700" rIns="74900" bIns="1270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>
              <a:latin typeface="Calibri" panose="020F0502020204030204" pitchFamily="34" charset="0"/>
              <a:cs typeface="Calibri" panose="020F0502020204030204" pitchFamily="34" charset="0"/>
            </a:rPr>
            <a:t>3</a:t>
          </a:r>
        </a:p>
      </dsp:txBody>
      <dsp:txXfrm>
        <a:off x="6109280" y="460926"/>
        <a:ext cx="679319" cy="679319"/>
      </dsp:txXfrm>
    </dsp:sp>
    <dsp:sp modelId="{563A20FE-8BE0-4AAB-B2CA-1D3601E5E85E}">
      <dsp:nvSpPr>
        <dsp:cNvPr id="0" name=""/>
        <dsp:cNvSpPr/>
      </dsp:nvSpPr>
      <dsp:spPr>
        <a:xfrm>
          <a:off x="5255249" y="3202274"/>
          <a:ext cx="2387381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C06477-E888-451F-9E88-D38B1DF12B57}">
      <dsp:nvSpPr>
        <dsp:cNvPr id="0" name=""/>
        <dsp:cNvSpPr/>
      </dsp:nvSpPr>
      <dsp:spPr>
        <a:xfrm>
          <a:off x="7881368" y="0"/>
          <a:ext cx="2387381" cy="3202346"/>
        </a:xfrm>
        <a:prstGeom prst="rect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bg1">
              <a:lumMod val="9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130" tIns="330200" rIns="186130" bIns="33020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libri" panose="020F0502020204030204" pitchFamily="34" charset="0"/>
              <a:cs typeface="Calibri" panose="020F0502020204030204" pitchFamily="34" charset="0"/>
            </a:rPr>
            <a:t>Meet with your </a:t>
          </a:r>
          <a:r>
            <a:rPr lang="en-US" sz="22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student success advisor </a:t>
          </a:r>
          <a:r>
            <a:rPr lang="en-US" sz="2200" b="1" kern="1200" dirty="0">
              <a:latin typeface="Calibri" panose="020F0502020204030204" pitchFamily="34" charset="0"/>
              <a:cs typeface="Calibri" panose="020F0502020204030204" pitchFamily="34" charset="0"/>
            </a:rPr>
            <a:t>to discuss</a:t>
          </a:r>
          <a:endParaRPr lang="en-US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881368" y="1216891"/>
        <a:ext cx="2387381" cy="1921407"/>
      </dsp:txXfrm>
    </dsp:sp>
    <dsp:sp modelId="{515FE1FA-9433-4460-8EFE-4924AC32C08E}">
      <dsp:nvSpPr>
        <dsp:cNvPr id="0" name=""/>
        <dsp:cNvSpPr/>
      </dsp:nvSpPr>
      <dsp:spPr>
        <a:xfrm>
          <a:off x="8594707" y="320234"/>
          <a:ext cx="960703" cy="9607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00" tIns="12700" rIns="74900" bIns="1270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>
              <a:latin typeface="Calibri" panose="020F0502020204030204" pitchFamily="34" charset="0"/>
              <a:cs typeface="Calibri" panose="020F0502020204030204" pitchFamily="34" charset="0"/>
            </a:rPr>
            <a:t>4</a:t>
          </a:r>
        </a:p>
      </dsp:txBody>
      <dsp:txXfrm>
        <a:off x="8735399" y="460926"/>
        <a:ext cx="679319" cy="679319"/>
      </dsp:txXfrm>
    </dsp:sp>
    <dsp:sp modelId="{C6FADBE4-F8CE-4AD4-A446-528582F273C1}">
      <dsp:nvSpPr>
        <dsp:cNvPr id="0" name=""/>
        <dsp:cNvSpPr/>
      </dsp:nvSpPr>
      <dsp:spPr>
        <a:xfrm>
          <a:off x="7881368" y="3202274"/>
          <a:ext cx="2387381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B63B00-8F04-4186-8292-E5FA6E304537}">
      <dsp:nvSpPr>
        <dsp:cNvPr id="0" name=""/>
        <dsp:cNvSpPr/>
      </dsp:nvSpPr>
      <dsp:spPr>
        <a:xfrm>
          <a:off x="0" y="355762"/>
          <a:ext cx="7728267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>
              <a:latin typeface="Calibri" panose="020F0502020204030204" pitchFamily="34" charset="0"/>
              <a:cs typeface="Calibri" panose="020F0502020204030204" pitchFamily="34" charset="0"/>
            </a:rPr>
            <a:t>If you have an </a:t>
          </a:r>
          <a:r>
            <a:rPr lang="en-US" sz="3400" b="1" kern="1200" dirty="0">
              <a:solidFill>
                <a:srgbClr val="FB5F19"/>
              </a:solidFill>
              <a:latin typeface="Calibri" panose="020F0502020204030204" pitchFamily="34" charset="0"/>
              <a:cs typeface="Calibri" panose="020F0502020204030204" pitchFamily="34" charset="0"/>
            </a:rPr>
            <a:t>ORANGE</a:t>
          </a:r>
          <a:r>
            <a:rPr lang="en-US" sz="3400" kern="1200" dirty="0">
              <a:solidFill>
                <a:srgbClr val="FB5F19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400" b="1" kern="1200" dirty="0">
              <a:solidFill>
                <a:srgbClr val="FB5F19"/>
              </a:solidFill>
              <a:latin typeface="Calibri" panose="020F0502020204030204" pitchFamily="34" charset="0"/>
              <a:cs typeface="Calibri" panose="020F0502020204030204" pitchFamily="34" charset="0"/>
            </a:rPr>
            <a:t>CARD</a:t>
          </a:r>
          <a:r>
            <a:rPr lang="en-US" sz="3400" kern="1200" dirty="0">
              <a:latin typeface="Calibri" panose="020F0502020204030204" pitchFamily="34" charset="0"/>
              <a:cs typeface="Calibri" panose="020F0502020204030204" pitchFamily="34" charset="0"/>
            </a:rPr>
            <a:t>: </a:t>
          </a:r>
        </a:p>
      </dsp:txBody>
      <dsp:txXfrm>
        <a:off x="39809" y="395571"/>
        <a:ext cx="7648649" cy="735872"/>
      </dsp:txXfrm>
    </dsp:sp>
    <dsp:sp modelId="{79E7E278-F84C-4D89-96DA-5371D82798F0}">
      <dsp:nvSpPr>
        <dsp:cNvPr id="0" name=""/>
        <dsp:cNvSpPr/>
      </dsp:nvSpPr>
      <dsp:spPr>
        <a:xfrm>
          <a:off x="0" y="1171252"/>
          <a:ext cx="7728267" cy="2744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372" tIns="20320" rIns="113792" bIns="2032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6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>
              <a:latin typeface="Calibri" panose="020F0502020204030204" pitchFamily="34" charset="0"/>
              <a:cs typeface="Calibri" panose="020F0502020204030204" pitchFamily="34" charset="0"/>
            </a:rPr>
            <a:t>If your label says “</a:t>
          </a:r>
          <a:r>
            <a:rPr lang="en-US" sz="2600" b="1" kern="1200" dirty="0">
              <a:latin typeface="Calibri" panose="020F0502020204030204" pitchFamily="34" charset="0"/>
              <a:cs typeface="Calibri" panose="020F0502020204030204" pitchFamily="34" charset="0"/>
            </a:rPr>
            <a:t>SCHEDULE APPOINTMENT FOR HOLD</a:t>
          </a:r>
          <a:r>
            <a:rPr lang="en-US" sz="2600" kern="1200" dirty="0">
              <a:latin typeface="Calibri" panose="020F0502020204030204" pitchFamily="34" charset="0"/>
              <a:cs typeface="Calibri" panose="020F0502020204030204" pitchFamily="34" charset="0"/>
            </a:rPr>
            <a:t>” go to </a:t>
          </a:r>
          <a:r>
            <a:rPr lang="en-US" sz="2600" b="1" kern="1200" dirty="0">
              <a:latin typeface="Calibri" panose="020F0502020204030204" pitchFamily="34" charset="0"/>
              <a:cs typeface="Calibri" panose="020F0502020204030204" pitchFamily="34" charset="0"/>
            </a:rPr>
            <a:t>Institute </a:t>
          </a:r>
          <a:r>
            <a:rPr lang="en-US" sz="2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XXX</a:t>
          </a:r>
          <a:endParaRPr lang="en-US" sz="2600" b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Visit the Center for Student Success (Eckhart 310) </a:t>
          </a:r>
          <a:r>
            <a:rPr lang="en-US" sz="2600" kern="1200" dirty="0">
              <a:latin typeface="Calibri" panose="020F0502020204030204" pitchFamily="34" charset="0"/>
              <a:cs typeface="Calibri" panose="020F0502020204030204" pitchFamily="34" charset="0"/>
            </a:rPr>
            <a:t>to make an </a:t>
          </a:r>
          <a:r>
            <a:rPr lang="en-US" sz="2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appointment</a:t>
          </a:r>
          <a:endParaRPr lang="en-US" sz="26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171252"/>
        <a:ext cx="7728267" cy="2744819"/>
      </dsp:txXfrm>
    </dsp:sp>
    <dsp:sp modelId="{798F0FF8-AF89-4DFA-AD85-F179BD42FF3D}">
      <dsp:nvSpPr>
        <dsp:cNvPr id="0" name=""/>
        <dsp:cNvSpPr/>
      </dsp:nvSpPr>
      <dsp:spPr>
        <a:xfrm>
          <a:off x="0" y="3916072"/>
          <a:ext cx="7728267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>
              <a:latin typeface="Calibri" panose="020F0502020204030204" pitchFamily="34" charset="0"/>
              <a:cs typeface="Calibri" panose="020F0502020204030204" pitchFamily="34" charset="0"/>
            </a:rPr>
            <a:t>If you have a </a:t>
          </a:r>
          <a:r>
            <a:rPr lang="en-US" sz="3400" b="1" kern="12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rPr>
            <a:t>GREEN</a:t>
          </a:r>
          <a:r>
            <a:rPr lang="en-US" sz="3400" kern="12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400" b="1" kern="12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rPr>
            <a:t>CARD</a:t>
          </a:r>
          <a:r>
            <a:rPr lang="en-US" sz="3400" kern="12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400" kern="1200" dirty="0">
              <a:latin typeface="Calibri" panose="020F0502020204030204" pitchFamily="34" charset="0"/>
              <a:cs typeface="Calibri" panose="020F0502020204030204" pitchFamily="34" charset="0"/>
            </a:rPr>
            <a:t>remain seated</a:t>
          </a:r>
        </a:p>
      </dsp:txBody>
      <dsp:txXfrm>
        <a:off x="39809" y="3955881"/>
        <a:ext cx="7648649" cy="7358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B63B00-8F04-4186-8292-E5FA6E304537}">
      <dsp:nvSpPr>
        <dsp:cNvPr id="0" name=""/>
        <dsp:cNvSpPr/>
      </dsp:nvSpPr>
      <dsp:spPr>
        <a:xfrm>
          <a:off x="0" y="116342"/>
          <a:ext cx="7728267" cy="14101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>
              <a:latin typeface="Calibri" panose="020F0502020204030204" pitchFamily="34" charset="0"/>
              <a:cs typeface="Calibri" panose="020F0502020204030204" pitchFamily="34" charset="0"/>
            </a:rPr>
            <a:t>If you have </a:t>
          </a:r>
          <a:r>
            <a:rPr lang="en-US" sz="5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 </a:t>
          </a:r>
          <a:r>
            <a:rPr lang="en-US" sz="5000" b="1" kern="12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rPr>
            <a:t>GREEN</a:t>
          </a:r>
          <a:r>
            <a:rPr lang="en-US" sz="5000" kern="12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5000" b="1" kern="12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rPr>
            <a:t>CARD</a:t>
          </a:r>
          <a:r>
            <a:rPr lang="en-US" sz="5000" kern="12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5000" kern="1200" dirty="0">
              <a:latin typeface="Calibri" panose="020F0502020204030204" pitchFamily="34" charset="0"/>
              <a:cs typeface="Calibri" panose="020F0502020204030204" pitchFamily="34" charset="0"/>
            </a:rPr>
            <a:t>: </a:t>
          </a:r>
        </a:p>
      </dsp:txBody>
      <dsp:txXfrm>
        <a:off x="68838" y="185180"/>
        <a:ext cx="7590591" cy="1272483"/>
      </dsp:txXfrm>
    </dsp:sp>
    <dsp:sp modelId="{79E7E278-F84C-4D89-96DA-5371D82798F0}">
      <dsp:nvSpPr>
        <dsp:cNvPr id="0" name=""/>
        <dsp:cNvSpPr/>
      </dsp:nvSpPr>
      <dsp:spPr>
        <a:xfrm>
          <a:off x="0" y="1526501"/>
          <a:ext cx="7728267" cy="3444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372" tIns="15240" rIns="85344" bIns="1524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>
              <a:latin typeface="Calibri" panose="020F0502020204030204" pitchFamily="34" charset="0"/>
              <a:cs typeface="Calibri" panose="020F0502020204030204" pitchFamily="34" charset="0"/>
            </a:rPr>
            <a:t>Find your advisor’s table in the foyer</a:t>
          </a:r>
        </a:p>
        <a:p>
          <a:pPr marL="457200" lvl="2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>
              <a:latin typeface="Calibri" panose="020F0502020204030204" pitchFamily="34" charset="0"/>
              <a:cs typeface="Calibri" panose="020F0502020204030204" pitchFamily="34" charset="0"/>
            </a:rPr>
            <a:t>If you are changing your major, find your NEW advisor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2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>
              <a:latin typeface="Calibri" panose="020F0502020204030204" pitchFamily="34" charset="0"/>
              <a:cs typeface="Calibri" panose="020F0502020204030204" pitchFamily="34" charset="0"/>
            </a:rPr>
            <a:t>Make an appointment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>
              <a:latin typeface="Calibri" panose="020F0502020204030204" pitchFamily="34" charset="0"/>
              <a:cs typeface="Calibri" panose="020F0502020204030204" pitchFamily="34" charset="0"/>
            </a:rPr>
            <a:t>Get a packet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600" kern="1200" dirty="0"/>
        </a:p>
      </dsp:txBody>
      <dsp:txXfrm>
        <a:off x="0" y="1526501"/>
        <a:ext cx="7728267" cy="3444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0D213-8223-4D92-878F-3F7A59E21EEC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0E192-DC68-4877-B708-0CF247267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38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0E192-DC68-4877-B708-0CF247267F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48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0E192-DC68-4877-B708-0CF247267F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70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0E192-DC68-4877-B708-0CF247267F7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60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0E192-DC68-4877-B708-0CF247267F7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83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0E192-DC68-4877-B708-0CF247267F7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87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0E192-DC68-4877-B708-0CF247267F7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14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0E192-DC68-4877-B708-0CF247267F7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658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0E192-DC68-4877-B708-0CF247267F7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745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0E192-DC68-4877-B708-0CF247267F7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918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0E192-DC68-4877-B708-0CF247267F7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71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0E192-DC68-4877-B708-0CF247267F7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70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0E192-DC68-4877-B708-0CF247267F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190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0E192-DC68-4877-B708-0CF247267F7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156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0E192-DC68-4877-B708-0CF247267F7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062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0E192-DC68-4877-B708-0CF247267F7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302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0E192-DC68-4877-B708-0CF247267F7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42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0E192-DC68-4877-B708-0CF247267F7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084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0E192-DC68-4877-B708-0CF247267F7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635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0E192-DC68-4877-B708-0CF247267F7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294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0E192-DC68-4877-B708-0CF247267F7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683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0E192-DC68-4877-B708-0CF247267F7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196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0E192-DC68-4877-B708-0CF247267F7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70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0E192-DC68-4877-B708-0CF247267F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027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0E192-DC68-4877-B708-0CF247267F7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926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0E192-DC68-4877-B708-0CF247267F7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198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0E192-DC68-4877-B708-0CF247267F7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558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0E192-DC68-4877-B708-0CF247267F7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996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0E192-DC68-4877-B708-0CF247267F7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141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0E192-DC68-4877-B708-0CF247267F7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586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0E192-DC68-4877-B708-0CF247267F7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791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0E192-DC68-4877-B708-0CF247267F7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692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0E192-DC68-4877-B708-0CF247267F7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260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0E192-DC68-4877-B708-0CF247267F7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98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0E192-DC68-4877-B708-0CF247267F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161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0E192-DC68-4877-B708-0CF247267F7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446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0E192-DC68-4877-B708-0CF247267F7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9025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0E192-DC68-4877-B708-0CF247267F7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8013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0E192-DC68-4877-B708-0CF247267F7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118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0E192-DC68-4877-B708-0CF247267F7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2791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0E192-DC68-4877-B708-0CF247267F7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0126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0E192-DC68-4877-B708-0CF247267F7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22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0E192-DC68-4877-B708-0CF247267F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96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0E192-DC68-4877-B708-0CF247267F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65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0E192-DC68-4877-B708-0CF247267F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23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0E192-DC68-4877-B708-0CF247267F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99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0E192-DC68-4877-B708-0CF247267F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99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098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283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86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506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892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385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197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470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890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44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501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68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947" y="1695450"/>
            <a:ext cx="8557753" cy="32543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Freshmen Advising Workshop:</a:t>
            </a:r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Preparing for </a:t>
            </a:r>
            <a:r>
              <a:rPr lang="en-US" sz="3100" dirty="0" smtClean="0">
                <a:latin typeface="Calibri" panose="020F0502020204030204" pitchFamily="34" charset="0"/>
                <a:cs typeface="Calibri" panose="020F0502020204030204" pitchFamily="34" charset="0"/>
              </a:rPr>
              <a:t>Spring 2020 Registration</a:t>
            </a:r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947" y="5219700"/>
            <a:ext cx="8075153" cy="897126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October 2019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7" t="32314" r="9648" b="35371"/>
          <a:stretch/>
        </p:blipFill>
        <p:spPr>
          <a:xfrm>
            <a:off x="391067" y="1418770"/>
            <a:ext cx="8309588" cy="2127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8389" y1="29707" x2="38389" y2="29707"/>
                        <a14:foregroundMark x1="38863" y1="61088" x2="38863" y2="61088"/>
                        <a14:foregroundMark x1="65403" y1="84519" x2="65403" y2="84519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864" y="661334"/>
            <a:ext cx="1337397" cy="15148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8389" y1="29707" x2="38389" y2="29707"/>
                        <a14:foregroundMark x1="38863" y1="61088" x2="38863" y2="61088"/>
                        <a14:foregroundMark x1="65403" y1="84519" x2="65403" y2="84519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864" y="2176205"/>
            <a:ext cx="1337397" cy="15148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8389" y1="29707" x2="38389" y2="29707"/>
                        <a14:foregroundMark x1="38863" y1="61088" x2="38863" y2="61088"/>
                        <a14:foregroundMark x1="65403" y1="84519" x2="65403" y2="84519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864" y="3691076"/>
            <a:ext cx="1337397" cy="15148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8389" y1="29707" x2="38389" y2="29707"/>
                        <a14:foregroundMark x1="38863" y1="61088" x2="38863" y2="61088"/>
                        <a14:foregroundMark x1="65403" y1="84519" x2="65403" y2="84519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1246"/>
          <a:stretch/>
        </p:blipFill>
        <p:spPr>
          <a:xfrm>
            <a:off x="10040864" y="5205947"/>
            <a:ext cx="1337397" cy="89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00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" t="13826" r="6296" b="18372"/>
          <a:stretch/>
        </p:blipFill>
        <p:spPr bwMode="auto">
          <a:xfrm>
            <a:off x="114559" y="254380"/>
            <a:ext cx="11970326" cy="4959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15153" y="5514109"/>
            <a:ext cx="11766176" cy="1155632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5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Visit </a:t>
            </a:r>
            <a:r>
              <a:rPr lang="en-US" sz="3500" u="sng" dirty="0" smtClean="0">
                <a:solidFill>
                  <a:srgbClr val="142B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aurora.edu/academics/resources/academic-catalog.html</a:t>
            </a:r>
            <a:r>
              <a:rPr lang="en-US" sz="3500" dirty="0" smtClean="0">
                <a:solidFill>
                  <a:srgbClr val="142B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view the </a:t>
            </a:r>
            <a:r>
              <a:rPr lang="en-US" sz="35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2019-20 Undergraduate Catalog</a:t>
            </a:r>
            <a:r>
              <a:rPr lang="en-US" sz="35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33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5" t="24891" r="27448" b="23768"/>
          <a:stretch/>
        </p:blipFill>
        <p:spPr bwMode="auto">
          <a:xfrm>
            <a:off x="6456218" y="2770911"/>
            <a:ext cx="6137564" cy="4087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0" t="21212" r="27626" b="14205"/>
          <a:stretch/>
        </p:blipFill>
        <p:spPr bwMode="auto">
          <a:xfrm>
            <a:off x="103909" y="193964"/>
            <a:ext cx="6137564" cy="5084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15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>
                <a:latin typeface="Calibri" panose="020F0502020204030204" pitchFamily="34" charset="0"/>
                <a:cs typeface="Calibri" panose="020F0502020204030204" pitchFamily="34" charset="0"/>
              </a:rPr>
              <a:t>What is an </a:t>
            </a:r>
            <a:r>
              <a:rPr lang="en-US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b="1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lective</a:t>
            </a:r>
            <a:r>
              <a:rPr lang="en-US" cap="small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3788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29DC5A77-10C9-4ECF-B7EB-8D917F36A9E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FFE28B5-FB16-49A9-B851-3C35FAC0CAC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FE91770-CDBB-4D24-94E5-AD484F36CE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1014442-855A-4E0F-8D09-C314661A48B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9B1ABF09-86CF-414E-88A5-2B84CC7232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What is an </a:t>
            </a:r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Elective</a:t>
            </a: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355445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 course not required for general education or your major</a:t>
            </a:r>
          </a:p>
          <a:p>
            <a:endParaRPr lang="en-US" sz="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Electives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interesting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courses in a subject in which you might want to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a 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minor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compliment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your major and general education coursework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84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29DC5A77-10C9-4ECF-B7EB-8D917F36A9E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FFE28B5-FB16-49A9-B851-3C35FAC0CAC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FE91770-CDBB-4D24-94E5-AD484F36CE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1014442-855A-4E0F-8D09-C314661A48B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9B1ABF09-86CF-414E-88A5-2B84CC7232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How Many </a:t>
            </a:r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Electives</a:t>
            </a: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 do I Need?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3554457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Credits required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your 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education 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</a:t>
            </a:r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Credits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required for your </a:t>
            </a: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</a:t>
            </a: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Subtract that number from 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120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76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29DC5A77-10C9-4ECF-B7EB-8D917F36A9E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FFE28B5-FB16-49A9-B851-3C35FAC0CAC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FE91770-CDBB-4D24-94E5-AD484F36CE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1014442-855A-4E0F-8D09-C314661A48B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9B1ABF09-86CF-414E-88A5-2B84CC7232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How Many </a:t>
            </a:r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Electives</a:t>
            </a: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 do I Need?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0106895"/>
              </p:ext>
            </p:extLst>
          </p:nvPr>
        </p:nvGraphicFramePr>
        <p:xfrm>
          <a:off x="1279020" y="2486110"/>
          <a:ext cx="9626958" cy="3603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49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780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540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3725"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General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Major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54711"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ENG1000 (4)</a:t>
                      </a:r>
                    </a:p>
                    <a:p>
                      <a:r>
                        <a:rPr lang="en-US" sz="17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MTH1030 </a:t>
                      </a:r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(4)</a:t>
                      </a:r>
                    </a:p>
                    <a:p>
                      <a:r>
                        <a:rPr lang="en-US" sz="17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IDS1150 (1)</a:t>
                      </a:r>
                      <a:endParaRPr lang="en-US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IDS1200</a:t>
                      </a:r>
                      <a:r>
                        <a:rPr lang="en-US" sz="17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(4)</a:t>
                      </a:r>
                      <a:endParaRPr lang="en-US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IDS3500/3550 (1)</a:t>
                      </a:r>
                    </a:p>
                    <a:p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Creative &amp; Artistic</a:t>
                      </a:r>
                      <a:r>
                        <a:rPr lang="en-US" sz="17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Expression Course (4)</a:t>
                      </a:r>
                      <a:endParaRPr lang="en-US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Cultures &amp; Civilizations Course (4)</a:t>
                      </a:r>
                    </a:p>
                    <a:p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Scientific</a:t>
                      </a:r>
                      <a:r>
                        <a:rPr lang="en-US" sz="17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Reason. &amp; Quant. Analysis Course (4)</a:t>
                      </a:r>
                      <a:endParaRPr lang="en-US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ACC1010</a:t>
                      </a:r>
                      <a:r>
                        <a:rPr lang="en-US" sz="17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7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(4)</a:t>
                      </a:r>
                    </a:p>
                    <a:p>
                      <a:r>
                        <a:rPr lang="en-US" sz="17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BUS1020(4</a:t>
                      </a:r>
                      <a:r>
                        <a:rPr lang="en-US" sz="17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r>
                        <a:rPr lang="en-US" sz="17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BUS1200(4</a:t>
                      </a:r>
                      <a:r>
                        <a:rPr lang="en-US" sz="17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r>
                        <a:rPr lang="en-US" sz="17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ECN2030-Individual &amp; Society Course (4)</a:t>
                      </a:r>
                    </a:p>
                    <a:p>
                      <a:r>
                        <a:rPr lang="en-US" sz="17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MKT2300 (4)</a:t>
                      </a:r>
                      <a:endParaRPr lang="en-US" sz="170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17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BUS3280 (4)</a:t>
                      </a:r>
                      <a:endParaRPr lang="en-US" sz="170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17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BUS3560 (4)</a:t>
                      </a:r>
                      <a:endParaRPr lang="en-US" sz="170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17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FIN3400 (4)</a:t>
                      </a:r>
                      <a:endParaRPr lang="en-US" sz="170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17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Selected Major Course (4)</a:t>
                      </a:r>
                    </a:p>
                    <a:p>
                      <a:r>
                        <a:rPr lang="en-US" sz="17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Business Capstone Course (4)</a:t>
                      </a:r>
                      <a:endParaRPr lang="en-US" sz="170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535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credits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945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29DC5A77-10C9-4ECF-B7EB-8D917F36A9E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FFE28B5-FB16-49A9-B851-3C35FAC0CAC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FE91770-CDBB-4D24-94E5-AD484F36CE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1014442-855A-4E0F-8D09-C314661A48B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9B1ABF09-86CF-414E-88A5-2B84CC7232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How Many </a:t>
            </a:r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Electives</a:t>
            </a: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 do I Need?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2159268"/>
              </p:ext>
            </p:extLst>
          </p:nvPr>
        </p:nvGraphicFramePr>
        <p:xfrm>
          <a:off x="1282520" y="2492719"/>
          <a:ext cx="9626960" cy="359718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8134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134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9718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General 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Education Requirements</a:t>
                      </a:r>
                    </a:p>
                    <a:p>
                      <a:pPr mar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200" b="1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(approx. 30 </a:t>
                      </a:r>
                      <a:r>
                        <a:rPr lang="en-US" sz="2200" b="1" dirty="0" smtClean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credits)</a:t>
                      </a:r>
                      <a:endParaRPr lang="en-US" sz="2200" b="1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Major Requirements</a:t>
                      </a:r>
                    </a:p>
                    <a:p>
                      <a:pPr marL="0" indent="0" algn="ctr">
                        <a:spcBef>
                          <a:spcPts val="0"/>
                        </a:spcBef>
                        <a:buNone/>
                      </a:pPr>
                      <a:r>
                        <a:rPr lang="en-US" sz="2200" b="1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(40-90+ </a:t>
                      </a:r>
                      <a:r>
                        <a:rPr lang="en-US" sz="2200" b="1" dirty="0" smtClean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credits)</a:t>
                      </a:r>
                      <a:endParaRPr lang="en-US" sz="2200" b="1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Electives</a:t>
                      </a:r>
                    </a:p>
                    <a:p>
                      <a:pPr marL="0" indent="0" algn="ctr">
                        <a:spcBef>
                          <a:spcPts val="0"/>
                        </a:spcBef>
                        <a:buNone/>
                      </a:pPr>
                      <a:r>
                        <a:rPr lang="en-US" sz="2200" b="1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(0-?? </a:t>
                      </a:r>
                      <a:r>
                        <a:rPr lang="en-US" sz="2200" b="1" dirty="0" smtClean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credits)</a:t>
                      </a:r>
                      <a:endParaRPr lang="en-US" sz="2200" b="1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 algn="ctr">
                        <a:spcBef>
                          <a:spcPts val="0"/>
                        </a:spcBef>
                        <a:buNone/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______________________________</a:t>
                      </a:r>
                      <a:endParaRPr lang="en-US" sz="22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 </a:t>
                      </a:r>
                      <a:r>
                        <a:rPr lang="en-US" sz="22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credits</a:t>
                      </a:r>
                      <a:endParaRPr lang="en-US" sz="22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General 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Education Requirements</a:t>
                      </a:r>
                    </a:p>
                    <a:p>
                      <a:pPr mar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200" b="1" dirty="0" smtClean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  <a:endParaRPr lang="en-US" sz="2200" b="1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Major Requirements</a:t>
                      </a:r>
                    </a:p>
                    <a:p>
                      <a:pPr marL="0" indent="0" algn="ctr">
                        <a:spcBef>
                          <a:spcPts val="0"/>
                        </a:spcBef>
                        <a:buNone/>
                      </a:pPr>
                      <a:r>
                        <a:rPr lang="en-US" sz="2200" b="1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Electives </a:t>
                      </a:r>
                      <a:r>
                        <a:rPr lang="en-US" sz="2200" b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(26+40</a:t>
                      </a:r>
                      <a:r>
                        <a:rPr lang="en-US" sz="2200" b="1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=66; 120-66=54)</a:t>
                      </a:r>
                      <a:endParaRPr lang="en-US" sz="22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 algn="ctr">
                        <a:spcBef>
                          <a:spcPts val="0"/>
                        </a:spcBef>
                        <a:buNone/>
                      </a:pPr>
                      <a:r>
                        <a:rPr lang="en-US" sz="2200" b="1" u="none" dirty="0" smtClean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</a:t>
                      </a:r>
                      <a:endParaRPr lang="en-US" sz="2200" b="1" u="none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 algn="ctr">
                        <a:spcBef>
                          <a:spcPts val="0"/>
                        </a:spcBef>
                        <a:buNone/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______________________________</a:t>
                      </a:r>
                      <a:endParaRPr lang="en-US" sz="22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 </a:t>
                      </a:r>
                      <a:r>
                        <a:rPr lang="en-US" sz="22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credits</a:t>
                      </a:r>
                      <a:endParaRPr lang="en-US" sz="22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74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7911" y="1298448"/>
            <a:ext cx="7723453" cy="3255264"/>
          </a:xfrm>
        </p:spPr>
        <p:txBody>
          <a:bodyPr>
            <a:normAutofit/>
          </a:bodyPr>
          <a:lstStyle/>
          <a:p>
            <a:r>
              <a:rPr lang="en-US" sz="6000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Is there a place to see all of my </a:t>
            </a:r>
            <a:r>
              <a:rPr lang="en-US" sz="6000" b="1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  <a:r>
              <a:rPr lang="en-US" sz="6000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6000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77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>
          <a:xfrm>
            <a:off x="221673" y="5541819"/>
            <a:ext cx="11707091" cy="1080654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en-US" sz="32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 FOR 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then </a:t>
            </a:r>
            <a:r>
              <a:rPr lang="en-US" sz="32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STUDENTS </a:t>
            </a: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 of 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homepage at </a:t>
            </a:r>
            <a:r>
              <a:rPr lang="en-US" sz="3200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www.aurora.edu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32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6" r="1398" b="12684"/>
          <a:stretch/>
        </p:blipFill>
        <p:spPr bwMode="auto">
          <a:xfrm>
            <a:off x="0" y="-1"/>
            <a:ext cx="12200142" cy="5112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9324109" y="1138324"/>
            <a:ext cx="2105889" cy="608099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122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" t="13635" r="10768" b="7577"/>
          <a:stretch/>
        </p:blipFill>
        <p:spPr bwMode="auto">
          <a:xfrm>
            <a:off x="1136073" y="180108"/>
            <a:ext cx="9933710" cy="5064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221673" y="5888181"/>
            <a:ext cx="11707091" cy="734291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en-US" sz="3200" b="1" dirty="0" err="1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Okta</a:t>
            </a:r>
            <a:r>
              <a:rPr lang="en-US" sz="32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Single Sign-on</a:t>
            </a: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3200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u="sng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696691" y="4338724"/>
            <a:ext cx="2105889" cy="608099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0572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29DC5A77-10C9-4ECF-B7EB-8D917F36A9E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FFE28B5-FB16-49A9-B851-3C35FAC0CAC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FE91770-CDBB-4D24-94E5-AD484F36CE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1014442-855A-4E0F-8D09-C314661A48B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9B1ABF09-86CF-414E-88A5-2B84CC7232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35544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the </a:t>
            </a: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Center for Student Success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the requirements of a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Bachelor's Degree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Education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my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requirements?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an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Elective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  How many do I need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there a place to see all of my </a:t>
            </a: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 I create a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Schedule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happens during my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Registration Appointment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857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3" t="14583" r="18115" b="8522"/>
          <a:stretch/>
        </p:blipFill>
        <p:spPr bwMode="auto">
          <a:xfrm>
            <a:off x="2322877" y="152398"/>
            <a:ext cx="7550727" cy="5092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215153" y="5514109"/>
            <a:ext cx="11766176" cy="1155632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5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 </a:t>
            </a:r>
            <a:r>
              <a:rPr lang="en-US" sz="35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35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your AU credentials.</a:t>
            </a:r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need assistance logging in, contact the ITS Help Desk at 630-844-5790. </a:t>
            </a:r>
          </a:p>
        </p:txBody>
      </p:sp>
    </p:spTree>
    <p:extLst>
      <p:ext uri="{BB962C8B-B14F-4D97-AF65-F5344CB8AC3E}">
        <p14:creationId xmlns:p14="http://schemas.microsoft.com/office/powerpoint/2010/main" val="3346425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3" t="13637" r="7573" b="29356"/>
          <a:stretch/>
        </p:blipFill>
        <p:spPr bwMode="auto">
          <a:xfrm>
            <a:off x="138545" y="346364"/>
            <a:ext cx="11960015" cy="443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0" t="12736" r="7407" b="74527"/>
          <a:stretch/>
        </p:blipFill>
        <p:spPr bwMode="auto">
          <a:xfrm>
            <a:off x="138544" y="346363"/>
            <a:ext cx="11960016" cy="96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1673" y="5888181"/>
            <a:ext cx="11707091" cy="734291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on the </a:t>
            </a:r>
            <a:r>
              <a:rPr lang="en-US" sz="32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WebAdvisor </a:t>
            </a: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app.</a:t>
            </a:r>
            <a:r>
              <a:rPr lang="en-US" sz="3200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u="sng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133600" y="2259041"/>
            <a:ext cx="2355273" cy="1260014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7596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215153" y="5098473"/>
            <a:ext cx="11766176" cy="1571267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on </a:t>
            </a:r>
            <a:r>
              <a:rPr lang="en-US" sz="35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 In </a:t>
            </a:r>
            <a:r>
              <a:rPr lang="en-US" sz="3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the top of the screen.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" t="14015" r="5018" b="26326"/>
          <a:stretch/>
        </p:blipFill>
        <p:spPr bwMode="auto">
          <a:xfrm>
            <a:off x="369386" y="346362"/>
            <a:ext cx="11457709" cy="4082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8973784" y="707191"/>
            <a:ext cx="1126180" cy="595136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192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215153" y="3934691"/>
            <a:ext cx="11766176" cy="273505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 logging in, click on the </a:t>
            </a:r>
            <a:r>
              <a:rPr lang="en-US" sz="32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menu. </a:t>
            </a: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" t="14204" r="5018" b="47538"/>
          <a:stretch/>
        </p:blipFill>
        <p:spPr bwMode="auto">
          <a:xfrm>
            <a:off x="322014" y="498764"/>
            <a:ext cx="11552452" cy="2639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7719223" y="1532919"/>
            <a:ext cx="1343890" cy="571501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205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215153" y="6054436"/>
            <a:ext cx="11766176" cy="615304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on </a:t>
            </a:r>
            <a:r>
              <a:rPr lang="en-US" sz="32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Academic Evaluation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3" t="14205" r="9827" b="6250"/>
          <a:stretch/>
        </p:blipFill>
        <p:spPr bwMode="auto">
          <a:xfrm>
            <a:off x="716870" y="0"/>
            <a:ext cx="10762741" cy="5818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72" t="31818" r="9294" b="57765"/>
          <a:stretch/>
        </p:blipFill>
        <p:spPr bwMode="auto">
          <a:xfrm>
            <a:off x="3352799" y="4225636"/>
            <a:ext cx="8615019" cy="1316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6513226" y="1533765"/>
            <a:ext cx="1343890" cy="392401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17" name="Straight Arrow Connector 16"/>
          <p:cNvCxnSpPr>
            <a:stCxn id="13" idx="3"/>
          </p:cNvCxnSpPr>
          <p:nvPr/>
        </p:nvCxnSpPr>
        <p:spPr>
          <a:xfrm flipH="1">
            <a:off x="4741099" y="1868700"/>
            <a:ext cx="1968935" cy="2896432"/>
          </a:xfrm>
          <a:prstGeom prst="straightConnector1">
            <a:avLst/>
          </a:prstGeom>
          <a:ln w="5715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3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215153" y="5741893"/>
            <a:ext cx="11766176" cy="92784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</a:t>
            </a:r>
            <a:r>
              <a:rPr lang="en-US" sz="32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should be listed under </a:t>
            </a:r>
            <a:r>
              <a:rPr lang="en-US" sz="32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Active Programs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 marL="0" indent="0" algn="r">
              <a:buNone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Choose your major and click </a:t>
            </a:r>
            <a:r>
              <a:rPr lang="en-US" sz="32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Submit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 algn="r">
              <a:buNone/>
            </a:pPr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3" t="33901" r="7915" b="19129"/>
          <a:stretch/>
        </p:blipFill>
        <p:spPr bwMode="auto">
          <a:xfrm>
            <a:off x="592485" y="387927"/>
            <a:ext cx="11011511" cy="3435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2" t="57291" r="57454" b="36080"/>
          <a:stretch/>
        </p:blipFill>
        <p:spPr bwMode="auto">
          <a:xfrm>
            <a:off x="3504179" y="4260271"/>
            <a:ext cx="7916885" cy="865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>
            <a:stCxn id="14" idx="3"/>
          </p:cNvCxnSpPr>
          <p:nvPr/>
        </p:nvCxnSpPr>
        <p:spPr>
          <a:xfrm>
            <a:off x="1386201" y="2676498"/>
            <a:ext cx="2520781" cy="2117175"/>
          </a:xfrm>
          <a:prstGeom prst="straightConnector1">
            <a:avLst/>
          </a:prstGeom>
          <a:ln w="5715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06489" y="1931486"/>
            <a:ext cx="4641366" cy="872836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124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215153" y="5741893"/>
            <a:ext cx="11766176" cy="927847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8" name="Shape 183"/>
          <p:cNvPicPr preferRelativeResize="0"/>
          <p:nvPr/>
        </p:nvPicPr>
        <p:blipFill rotWithShape="1">
          <a:blip r:embed="rId3">
            <a:alphaModFix/>
          </a:blip>
          <a:srcRect l="2655" t="4279" r="6107" b="8032"/>
          <a:stretch/>
        </p:blipFill>
        <p:spPr>
          <a:xfrm>
            <a:off x="1156712" y="157438"/>
            <a:ext cx="9426123" cy="4871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84"/>
          <p:cNvPicPr preferRelativeResize="0"/>
          <p:nvPr/>
        </p:nvPicPr>
        <p:blipFill rotWithShape="1">
          <a:blip r:embed="rId4">
            <a:alphaModFix/>
          </a:blip>
          <a:srcRect l="5625" t="5798" r="9786" b="9799"/>
          <a:stretch/>
        </p:blipFill>
        <p:spPr>
          <a:xfrm>
            <a:off x="3213846" y="927849"/>
            <a:ext cx="3563471" cy="30741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15153" y="5100080"/>
            <a:ext cx="117661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If you are thinking about changing your major, choose a new major from the “</a:t>
            </a:r>
            <a:r>
              <a:rPr lang="en-US" sz="32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if I changed my program of study?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” drop-down menu to see an Academic Evaluation with those requirements. </a:t>
            </a:r>
          </a:p>
        </p:txBody>
      </p:sp>
    </p:spTree>
    <p:extLst>
      <p:ext uri="{BB962C8B-B14F-4D97-AF65-F5344CB8AC3E}">
        <p14:creationId xmlns:p14="http://schemas.microsoft.com/office/powerpoint/2010/main" val="357886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215153" y="5741893"/>
            <a:ext cx="11766176" cy="927847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673353" y="484094"/>
            <a:ext cx="3307977" cy="6185646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</a:t>
            </a:r>
            <a:r>
              <a:rPr lang="en-US" sz="32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Academic Evaluation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shows all of the requirements for your degree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" r="2323" b="7475"/>
          <a:stretch/>
        </p:blipFill>
        <p:spPr>
          <a:xfrm>
            <a:off x="0" y="180109"/>
            <a:ext cx="8470832" cy="6345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921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29DC5A77-10C9-4ECF-B7EB-8D917F36A9E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FFE28B5-FB16-49A9-B851-3C35FAC0CAC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FE91770-CDBB-4D24-94E5-AD484F36CE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1014442-855A-4E0F-8D09-C314661A48B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9B1ABF09-86CF-414E-88A5-2B84CC7232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How do I Know if a </a:t>
            </a:r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</a:t>
            </a: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 is Complete?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749503"/>
              </p:ext>
            </p:extLst>
          </p:nvPr>
        </p:nvGraphicFramePr>
        <p:xfrm>
          <a:off x="1279016" y="2535238"/>
          <a:ext cx="9626960" cy="356937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8134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134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7483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(Not Started)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 haven’t started this requirement.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7483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(In Progress)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 have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started this requirement, but there is still more to be done. 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3017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66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(Pending completion</a:t>
                      </a:r>
                      <a:r>
                        <a:rPr lang="en-US" sz="2800" b="1" baseline="0" dirty="0">
                          <a:solidFill>
                            <a:srgbClr val="FF66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unfinished activity)</a:t>
                      </a:r>
                      <a:endParaRPr lang="en-US" sz="2800" b="1" dirty="0">
                        <a:solidFill>
                          <a:srgbClr val="FF66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 are registered for the requirement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(s) that will complete this category. 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7483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8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(Complete)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 have completed this requirement!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476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215153" y="5741893"/>
            <a:ext cx="11766176" cy="927847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" t="3838" r="3948" b="9510"/>
          <a:stretch/>
        </p:blipFill>
        <p:spPr>
          <a:xfrm>
            <a:off x="1333591" y="0"/>
            <a:ext cx="95293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972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29DC5A77-10C9-4ECF-B7EB-8D917F36A9E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FFE28B5-FB16-49A9-B851-3C35FAC0CAC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FE91770-CDBB-4D24-94E5-AD484F36CE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1014442-855A-4E0F-8D09-C314661A48B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9B1ABF09-86CF-414E-88A5-2B84CC7232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Autofit/>
          </a:bodyPr>
          <a:lstStyle/>
          <a:p>
            <a:r>
              <a:rPr lang="en-US" sz="4900" dirty="0">
                <a:latin typeface="Calibri" panose="020F0502020204030204" pitchFamily="34" charset="0"/>
                <a:cs typeface="Calibri" panose="020F0502020204030204" pitchFamily="34" charset="0"/>
              </a:rPr>
              <a:t>What is the </a:t>
            </a:r>
            <a:r>
              <a:rPr lang="en-US" sz="4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Center for Student Success</a:t>
            </a:r>
            <a:r>
              <a:rPr lang="en-US" sz="49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4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355445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 Success Advisors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Assist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you in making decisions</a:t>
            </a: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Answer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questions</a:t>
            </a: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you sort out your options</a:t>
            </a: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you</a:t>
            </a: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Listen</a:t>
            </a: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not tell you what to do, but will help you understand the options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328" y="2714785"/>
            <a:ext cx="3353649" cy="2385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433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215153" y="5741893"/>
            <a:ext cx="11766176" cy="927847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" t="4242" b="24848"/>
          <a:stretch/>
        </p:blipFill>
        <p:spPr>
          <a:xfrm>
            <a:off x="756164" y="346364"/>
            <a:ext cx="10684153" cy="6205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227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215153" y="5741893"/>
            <a:ext cx="11766176" cy="927847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" t="3838" r="3636" b="5052"/>
          <a:stretch/>
        </p:blipFill>
        <p:spPr>
          <a:xfrm>
            <a:off x="1551584" y="0"/>
            <a:ext cx="909331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406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215153" y="5741893"/>
            <a:ext cx="11766176" cy="927847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2222" b="4647"/>
          <a:stretch/>
        </p:blipFill>
        <p:spPr>
          <a:xfrm>
            <a:off x="1551326" y="0"/>
            <a:ext cx="909382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652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215153" y="5741893"/>
            <a:ext cx="11766176" cy="927847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" t="2031" b="16275"/>
          <a:stretch/>
        </p:blipFill>
        <p:spPr>
          <a:xfrm>
            <a:off x="863987" y="1"/>
            <a:ext cx="10468508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392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>
                <a:latin typeface="Calibri" panose="020F0502020204030204" pitchFamily="34" charset="0"/>
                <a:cs typeface="Calibri" panose="020F0502020204030204" pitchFamily="34" charset="0"/>
              </a:rPr>
              <a:t>How do I</a:t>
            </a:r>
            <a:r>
              <a:rPr lang="en-US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 know </a:t>
            </a:r>
            <a:r>
              <a:rPr lang="en-US" cap="small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hat </a:t>
            </a:r>
            <a:r>
              <a:rPr lang="en-US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b="1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lasses</a:t>
            </a:r>
            <a:r>
              <a:rPr lang="en-US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cap="small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available</a:t>
            </a:r>
            <a:r>
              <a:rPr lang="en-US" cap="small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2705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>
          <a:xfrm>
            <a:off x="6723529" y="416857"/>
            <a:ext cx="5105400" cy="5997389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 clicking on </a:t>
            </a:r>
            <a:r>
              <a:rPr lang="en-US" sz="32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WebAdvisor</a:t>
            </a:r>
            <a:r>
              <a:rPr lang="en-US" sz="32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</a:t>
            </a:r>
            <a:r>
              <a:rPr lang="en-US" sz="32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Okta</a:t>
            </a:r>
            <a:r>
              <a:rPr lang="en-US" sz="32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dashboard click 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en-US" sz="32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 for Course Sections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3200" u="sng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2421" r="73502" b="24522"/>
          <a:stretch/>
        </p:blipFill>
        <p:spPr bwMode="auto">
          <a:xfrm>
            <a:off x="820362" y="257434"/>
            <a:ext cx="4721456" cy="63162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hape 250"/>
          <p:cNvSpPr/>
          <p:nvPr/>
        </p:nvSpPr>
        <p:spPr>
          <a:xfrm>
            <a:off x="820362" y="2446550"/>
            <a:ext cx="2194113" cy="668153"/>
          </a:xfrm>
          <a:prstGeom prst="ellipse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932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>
          <a:xfrm>
            <a:off x="376518" y="5647765"/>
            <a:ext cx="11452411" cy="1210235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the </a:t>
            </a:r>
            <a:r>
              <a:rPr lang="en-US" sz="32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</a:t>
            </a:r>
            <a:r>
              <a:rPr lang="en-US" sz="32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</a:t>
            </a:r>
            <a:r>
              <a:rPr lang="en-US" sz="32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Spring Semester </a:t>
            </a:r>
            <a:r>
              <a:rPr lang="en-US" sz="32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endParaRPr lang="en-US" sz="32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 </a:t>
            </a:r>
            <a:r>
              <a:rPr lang="en-US" sz="32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</a:t>
            </a:r>
            <a:r>
              <a:rPr lang="en-US" sz="32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</a:t>
            </a:r>
            <a:r>
              <a:rPr lang="en-US" sz="32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AUR-Aurora-Main Campus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7" t="20076" r="12578" b="4924"/>
          <a:stretch/>
        </p:blipFill>
        <p:spPr bwMode="auto">
          <a:xfrm>
            <a:off x="914195" y="0"/>
            <a:ext cx="10377055" cy="5486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250"/>
          <p:cNvSpPr/>
          <p:nvPr/>
        </p:nvSpPr>
        <p:spPr>
          <a:xfrm>
            <a:off x="914195" y="645458"/>
            <a:ext cx="2355478" cy="668153"/>
          </a:xfrm>
          <a:prstGeom prst="ellipse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251"/>
          <p:cNvSpPr/>
          <p:nvPr/>
        </p:nvSpPr>
        <p:spPr>
          <a:xfrm>
            <a:off x="914195" y="4212785"/>
            <a:ext cx="3388660" cy="718137"/>
          </a:xfrm>
          <a:prstGeom prst="ellipse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383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>
          <a:xfrm>
            <a:off x="376518" y="5647765"/>
            <a:ext cx="11452411" cy="1210235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can use the </a:t>
            </a:r>
            <a:r>
              <a:rPr lang="en-US" sz="32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Subjects</a:t>
            </a:r>
            <a:r>
              <a:rPr lang="en-US" sz="32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drop-down menus to search for courses by </a:t>
            </a:r>
            <a:r>
              <a:rPr lang="en-US" sz="32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Subject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such as ENG-English (for ENG1000). 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Shape 257"/>
          <p:cNvPicPr preferRelativeResize="0"/>
          <p:nvPr/>
        </p:nvPicPr>
        <p:blipFill rotWithShape="1">
          <a:blip r:embed="rId3">
            <a:alphaModFix/>
          </a:blip>
          <a:srcRect l="8231" t="27755" r="25061" b="13456"/>
          <a:stretch/>
        </p:blipFill>
        <p:spPr>
          <a:xfrm>
            <a:off x="816365" y="268941"/>
            <a:ext cx="10572716" cy="5190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694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>
          <a:xfrm>
            <a:off x="376518" y="5392271"/>
            <a:ext cx="11452411" cy="146572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can use the </a:t>
            </a:r>
            <a:r>
              <a:rPr lang="en-US" sz="32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 Types 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drop-down menus to search for courses by </a:t>
            </a:r>
            <a:r>
              <a:rPr lang="en-US" sz="32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Category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 marL="0" indent="0" algn="r">
              <a:buNone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sure to select only </a:t>
            </a:r>
            <a:r>
              <a:rPr lang="en-US" sz="32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</a:t>
            </a:r>
            <a:r>
              <a:rPr lang="en-US" sz="3200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categories. 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9" t="15531" r="12898" b="10038"/>
          <a:stretch/>
        </p:blipFill>
        <p:spPr bwMode="auto">
          <a:xfrm>
            <a:off x="1246807" y="138546"/>
            <a:ext cx="9711832" cy="5150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32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>
          <a:xfrm>
            <a:off x="376518" y="4627418"/>
            <a:ext cx="11452411" cy="2230582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can type in </a:t>
            </a:r>
            <a:r>
              <a:rPr lang="en-US" sz="32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 Numbers 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want.  </a:t>
            </a:r>
          </a:p>
          <a:p>
            <a:pPr marL="0" indent="0">
              <a:buNone/>
            </a:pPr>
            <a:endParaRPr lang="en-US" sz="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This search will display all </a:t>
            </a:r>
            <a:r>
              <a:rPr lang="en-US" sz="28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MTH1030</a:t>
            </a:r>
            <a:r>
              <a:rPr lang="en-US" sz="2800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sections, all </a:t>
            </a:r>
            <a:r>
              <a:rPr lang="en-US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accounting</a:t>
            </a:r>
            <a:r>
              <a:rPr lang="en-US" sz="28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communication</a:t>
            </a:r>
            <a:r>
              <a:rPr lang="en-US" sz="28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courses, and all courses that satisfy the </a:t>
            </a:r>
            <a:r>
              <a:rPr lang="en-US" sz="28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 &amp; Society 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category offered in the </a:t>
            </a:r>
            <a:r>
              <a:rPr lang="en-US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Spring </a:t>
            </a:r>
            <a:r>
              <a:rPr lang="en-US" sz="28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semester.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0" t="30492" r="27485" b="33036"/>
          <a:stretch/>
        </p:blipFill>
        <p:spPr bwMode="auto">
          <a:xfrm>
            <a:off x="76111" y="429492"/>
            <a:ext cx="12053223" cy="3823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20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29DC5A77-10C9-4ECF-B7EB-8D917F36A9E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FFE28B5-FB16-49A9-B851-3C35FAC0CAC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FE91770-CDBB-4D24-94E5-AD484F36CE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1014442-855A-4E0F-8D09-C314661A48B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9B1ABF09-86CF-414E-88A5-2B84CC7232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What are the Requirements of a </a:t>
            </a:r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Bachelor’s Degree</a:t>
            </a: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355445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Education Requirements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(approx. 30 </a:t>
            </a:r>
            <a:r>
              <a:rPr lang="en-US" sz="28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credits)</a:t>
            </a:r>
            <a:endParaRPr lang="en-US" sz="28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 Requirements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(40-90+ </a:t>
            </a:r>
            <a:r>
              <a:rPr lang="en-US" sz="28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credits)</a:t>
            </a:r>
            <a:endParaRPr lang="en-US" sz="28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Electives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(0-?? </a:t>
            </a:r>
            <a:r>
              <a:rPr lang="en-US" sz="28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credits)</a:t>
            </a:r>
            <a:endParaRPr lang="en-US" sz="28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__________________________________________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120 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credits</a:t>
            </a: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8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>
          <a:xfrm>
            <a:off x="376518" y="4918364"/>
            <a:ext cx="11452411" cy="1939636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can limit your search by </a:t>
            </a:r>
            <a:r>
              <a:rPr lang="en-US" sz="32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days/times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if you want. </a:t>
            </a:r>
          </a:p>
          <a:p>
            <a:pPr marL="0" indent="0">
              <a:buNone/>
            </a:pPr>
            <a:endParaRPr lang="en-US" sz="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This search will only display courses that meet between </a:t>
            </a:r>
            <a:r>
              <a:rPr lang="en-US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1:00pm and 5:00pm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en-US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Monday, Wednesday, and/or Friday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the </a:t>
            </a:r>
            <a:r>
              <a:rPr lang="en-US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Aurora campus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5" name="Shape 277"/>
          <p:cNvPicPr preferRelativeResize="0"/>
          <p:nvPr/>
        </p:nvPicPr>
        <p:blipFill rotWithShape="1">
          <a:blip r:embed="rId3">
            <a:alphaModFix/>
          </a:blip>
          <a:srcRect l="10715" t="46669" r="35785" b="25933"/>
          <a:stretch/>
        </p:blipFill>
        <p:spPr>
          <a:xfrm>
            <a:off x="414618" y="860913"/>
            <a:ext cx="11376210" cy="3434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935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83"/>
          <p:cNvSpPr txBox="1"/>
          <p:nvPr/>
        </p:nvSpPr>
        <p:spPr>
          <a:xfrm>
            <a:off x="74307" y="4797677"/>
            <a:ext cx="2294819" cy="1986482"/>
          </a:xfrm>
          <a:prstGeom prst="rect">
            <a:avLst/>
          </a:prstGeom>
          <a:solidFill>
            <a:srgbClr val="00AE9D">
              <a:alpha val="26540"/>
            </a:srgbClr>
          </a:solidFill>
          <a:ln w="9525" cap="flat" cmpd="sng">
            <a:solidFill>
              <a:srgbClr val="004C5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dirty="0"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Shows if the course is </a:t>
            </a:r>
            <a:r>
              <a:rPr lang="en" sz="2000" b="1" dirty="0"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open</a:t>
            </a:r>
            <a:r>
              <a:rPr lang="en" sz="2000" dirty="0"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, </a:t>
            </a:r>
            <a:r>
              <a:rPr lang="en" sz="2000" b="1" dirty="0"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closed</a:t>
            </a:r>
            <a:r>
              <a:rPr lang="en" sz="2000" dirty="0"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, or </a:t>
            </a:r>
            <a:r>
              <a:rPr lang="en" sz="2000" b="1" dirty="0"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waitlisted</a:t>
            </a:r>
            <a:r>
              <a:rPr lang="en" sz="2000" dirty="0"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. </a:t>
            </a:r>
            <a:r>
              <a:rPr lang="en" sz="2000" dirty="0" smtClean="0"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Try </a:t>
            </a:r>
            <a:r>
              <a:rPr lang="en" sz="2000" dirty="0"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to choose open classes. </a:t>
            </a: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Comfortaa"/>
              <a:ea typeface="Comfortaa"/>
              <a:cs typeface="Comfortaa"/>
              <a:sym typeface="Comfortaa"/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" name="Shape 284"/>
          <p:cNvSpPr txBox="1"/>
          <p:nvPr/>
        </p:nvSpPr>
        <p:spPr>
          <a:xfrm>
            <a:off x="2466110" y="4797734"/>
            <a:ext cx="1731816" cy="1986482"/>
          </a:xfrm>
          <a:prstGeom prst="rect">
            <a:avLst/>
          </a:prstGeom>
          <a:solidFill>
            <a:srgbClr val="00AE9D">
              <a:alpha val="26540"/>
            </a:srgbClr>
          </a:solidFill>
          <a:ln w="9525" cap="flat" cmpd="sng">
            <a:solidFill>
              <a:srgbClr val="004C5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dirty="0"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Click on a </a:t>
            </a:r>
            <a:r>
              <a:rPr lang="en" sz="2000" b="1" dirty="0"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course title </a:t>
            </a:r>
            <a:r>
              <a:rPr lang="en" sz="2000" dirty="0"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for a </a:t>
            </a:r>
            <a:r>
              <a:rPr lang="en" sz="2000" b="1" dirty="0"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description </a:t>
            </a:r>
            <a:r>
              <a:rPr lang="en" sz="2000" dirty="0"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of the course.</a:t>
            </a: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Comfortaa"/>
              <a:ea typeface="Comfortaa"/>
              <a:cs typeface="Comfortaa"/>
              <a:sym typeface="Comfortaa"/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" name="Shape 285"/>
          <p:cNvSpPr txBox="1"/>
          <p:nvPr/>
        </p:nvSpPr>
        <p:spPr>
          <a:xfrm>
            <a:off x="4308764" y="4797734"/>
            <a:ext cx="2008908" cy="1986482"/>
          </a:xfrm>
          <a:prstGeom prst="rect">
            <a:avLst/>
          </a:prstGeom>
          <a:solidFill>
            <a:srgbClr val="00AE9D">
              <a:alpha val="26540"/>
            </a:srgbClr>
          </a:solidFill>
          <a:ln w="9525" cap="flat" cmpd="sng">
            <a:solidFill>
              <a:srgbClr val="004C5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dirty="0"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Shows </a:t>
            </a:r>
            <a:r>
              <a:rPr lang="en" sz="2000" b="1" dirty="0"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when/where</a:t>
            </a:r>
            <a:r>
              <a:rPr lang="en" sz="2000" dirty="0"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 the class meets.  Also includes final exam info.</a:t>
            </a: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Comfortaa"/>
              <a:ea typeface="Comfortaa"/>
              <a:cs typeface="Comfortaa"/>
              <a:sym typeface="Comfortaa"/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" name="Shape 286"/>
          <p:cNvSpPr txBox="1"/>
          <p:nvPr/>
        </p:nvSpPr>
        <p:spPr>
          <a:xfrm>
            <a:off x="6428509" y="4797734"/>
            <a:ext cx="3560618" cy="1986482"/>
          </a:xfrm>
          <a:prstGeom prst="rect">
            <a:avLst/>
          </a:prstGeom>
          <a:solidFill>
            <a:srgbClr val="00AE9D">
              <a:alpha val="26540"/>
            </a:srgbClr>
          </a:solidFill>
          <a:ln w="9525" cap="flat" cmpd="sng">
            <a:solidFill>
              <a:srgbClr val="004C5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dirty="0"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Shows how many seats are still </a:t>
            </a:r>
            <a:r>
              <a:rPr lang="en" sz="2000" b="1" dirty="0"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available/the capacity of the </a:t>
            </a:r>
            <a:r>
              <a:rPr lang="en" sz="2000" b="1" dirty="0" smtClean="0"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class/and </a:t>
            </a:r>
            <a:r>
              <a:rPr lang="en" sz="2000" b="1" dirty="0"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how many students are waiting</a:t>
            </a:r>
            <a:r>
              <a:rPr lang="en" sz="2000" dirty="0"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 to get into the course (if waitlisted). </a:t>
            </a: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Comfortaa"/>
              <a:ea typeface="Comfortaa"/>
              <a:cs typeface="Comfortaa"/>
              <a:sym typeface="Comfortaa"/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" name="Shape 287"/>
          <p:cNvSpPr txBox="1"/>
          <p:nvPr/>
        </p:nvSpPr>
        <p:spPr>
          <a:xfrm>
            <a:off x="10086109" y="4797591"/>
            <a:ext cx="2013884" cy="1986482"/>
          </a:xfrm>
          <a:prstGeom prst="rect">
            <a:avLst/>
          </a:prstGeom>
          <a:solidFill>
            <a:srgbClr val="00AE9D">
              <a:alpha val="26540"/>
            </a:srgbClr>
          </a:solidFill>
          <a:ln w="9525" cap="flat" cmpd="sng">
            <a:solidFill>
              <a:srgbClr val="004C5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dirty="0"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Make sure you’ve met all </a:t>
            </a:r>
            <a:endParaRPr lang="en" sz="2000" dirty="0" smtClean="0">
              <a:latin typeface="Calibri" panose="020F0502020204030204" pitchFamily="34" charset="0"/>
              <a:ea typeface="Comfortaa"/>
              <a:cs typeface="Calibri" panose="020F0502020204030204" pitchFamily="34" charset="0"/>
              <a:sym typeface="Comfortaa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sz="2000" b="1" dirty="0" smtClean="0"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pre/co-requisites </a:t>
            </a:r>
            <a:r>
              <a:rPr lang="en" sz="2000" dirty="0"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for a </a:t>
            </a:r>
            <a:r>
              <a:rPr lang="en" sz="2000" dirty="0" smtClean="0"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course.</a:t>
            </a:r>
            <a:endParaRPr lang="en" sz="2000" dirty="0">
              <a:latin typeface="Calibri" panose="020F0502020204030204" pitchFamily="34" charset="0"/>
              <a:ea typeface="Comfortaa"/>
              <a:cs typeface="Calibri" panose="020F0502020204030204" pitchFamily="34" charset="0"/>
              <a:sym typeface="Comfortaa"/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Comfortaa"/>
              <a:ea typeface="Comfortaa"/>
              <a:cs typeface="Comfortaa"/>
              <a:sym typeface="Comfortaa"/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3" name="Shape 289"/>
          <p:cNvCxnSpPr>
            <a:stCxn id="9" idx="0"/>
          </p:cNvCxnSpPr>
          <p:nvPr/>
        </p:nvCxnSpPr>
        <p:spPr>
          <a:xfrm flipH="1" flipV="1">
            <a:off x="2466110" y="3732554"/>
            <a:ext cx="865908" cy="1065180"/>
          </a:xfrm>
          <a:prstGeom prst="straightConnector1">
            <a:avLst/>
          </a:prstGeom>
          <a:noFill/>
          <a:ln w="38100" cap="flat" cmpd="sng">
            <a:solidFill>
              <a:srgbClr val="00AE9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" name="Shape 290"/>
          <p:cNvCxnSpPr/>
          <p:nvPr/>
        </p:nvCxnSpPr>
        <p:spPr>
          <a:xfrm flipV="1">
            <a:off x="5083948" y="3732554"/>
            <a:ext cx="0" cy="1063832"/>
          </a:xfrm>
          <a:prstGeom prst="straightConnector1">
            <a:avLst/>
          </a:prstGeom>
          <a:noFill/>
          <a:ln w="38100" cap="flat" cmpd="sng">
            <a:solidFill>
              <a:srgbClr val="00AE9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" name="Shape 291"/>
          <p:cNvCxnSpPr/>
          <p:nvPr/>
        </p:nvCxnSpPr>
        <p:spPr>
          <a:xfrm flipV="1">
            <a:off x="7272703" y="3732554"/>
            <a:ext cx="0" cy="1065124"/>
          </a:xfrm>
          <a:prstGeom prst="straightConnector1">
            <a:avLst/>
          </a:prstGeom>
          <a:noFill/>
          <a:ln w="38100" cap="flat" cmpd="sng">
            <a:solidFill>
              <a:srgbClr val="00AE9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" name="Shape 292"/>
          <p:cNvCxnSpPr/>
          <p:nvPr/>
        </p:nvCxnSpPr>
        <p:spPr>
          <a:xfrm flipH="1" flipV="1">
            <a:off x="10648651" y="3732554"/>
            <a:ext cx="1" cy="1065126"/>
          </a:xfrm>
          <a:prstGeom prst="straightConnector1">
            <a:avLst/>
          </a:prstGeom>
          <a:noFill/>
          <a:ln w="38100" cap="flat" cmpd="sng">
            <a:solidFill>
              <a:srgbClr val="00AE9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" name="Shape 289"/>
          <p:cNvCxnSpPr/>
          <p:nvPr/>
        </p:nvCxnSpPr>
        <p:spPr>
          <a:xfrm flipV="1">
            <a:off x="890610" y="3732554"/>
            <a:ext cx="267389" cy="1065037"/>
          </a:xfrm>
          <a:prstGeom prst="straightConnector1">
            <a:avLst/>
          </a:prstGeom>
          <a:noFill/>
          <a:ln w="38100" cap="flat" cmpd="sng">
            <a:solidFill>
              <a:srgbClr val="00AE9D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2" t="34848" r="8591" b="27083"/>
          <a:stretch/>
        </p:blipFill>
        <p:spPr bwMode="auto">
          <a:xfrm>
            <a:off x="66972" y="591720"/>
            <a:ext cx="12025685" cy="3140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84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>
                <a:latin typeface="Calibri" panose="020F0502020204030204" pitchFamily="34" charset="0"/>
                <a:cs typeface="Calibri" panose="020F0502020204030204" pitchFamily="34" charset="0"/>
              </a:rPr>
              <a:t>How do I </a:t>
            </a:r>
            <a:r>
              <a:rPr lang="en-US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plan </a:t>
            </a:r>
            <a:r>
              <a:rPr lang="en-US" cap="small" dirty="0">
                <a:latin typeface="Calibri" panose="020F0502020204030204" pitchFamily="34" charset="0"/>
                <a:cs typeface="Calibri" panose="020F0502020204030204" pitchFamily="34" charset="0"/>
              </a:rPr>
              <a:t>my </a:t>
            </a:r>
            <a:r>
              <a:rPr lang="en-US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b="1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chedule</a:t>
            </a:r>
            <a:r>
              <a:rPr lang="en-US" cap="small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233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2">
            <a:extLst>
              <a:ext uri="{FF2B5EF4-FFF2-40B4-BE49-F238E27FC236}">
                <a16:creationId xmlns="" xmlns:a16="http://schemas.microsoft.com/office/drawing/2014/main" id="{A652E5D6-E378-4614-BCBD-8663DD15B35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3A287AC3-AACF-4ADB-9F73-125E714D93C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80993" y="4367639"/>
            <a:ext cx="11430014" cy="18521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477" y="4599160"/>
            <a:ext cx="11079804" cy="1358020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 I Create a </a:t>
            </a:r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Schedule</a:t>
            </a:r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aphicFrame>
        <p:nvGraphicFramePr>
          <p:cNvPr id="18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0710313"/>
              </p:ext>
            </p:extLst>
          </p:nvPr>
        </p:nvGraphicFramePr>
        <p:xfrm>
          <a:off x="960120" y="640080"/>
          <a:ext cx="10271760" cy="3202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6308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>
          <a:xfrm>
            <a:off x="10030691" y="370703"/>
            <a:ext cx="2161308" cy="6043543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an </a:t>
            </a:r>
            <a:r>
              <a:rPr lang="en-US" sz="32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Advising Worksheet 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organize class options. </a:t>
            </a:r>
            <a:endParaRPr lang="en-US" sz="3200" u="sng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" t="5405" r="3637" b="11313"/>
          <a:stretch/>
        </p:blipFill>
        <p:spPr>
          <a:xfrm>
            <a:off x="332508" y="211171"/>
            <a:ext cx="9275900" cy="6362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736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29DC5A77-10C9-4ECF-B7EB-8D917F36A9E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FFE28B5-FB16-49A9-B851-3C35FAC0CAC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FE91770-CDBB-4D24-94E5-AD484F36CE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1014442-855A-4E0F-8D09-C314661A48B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9B1ABF09-86CF-414E-88A5-2B84CC7232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Planning Your </a:t>
            </a:r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3554457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12-17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credits =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full-time status</a:t>
            </a:r>
          </a:p>
          <a:p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credits =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sophomore status</a:t>
            </a:r>
          </a:p>
          <a:p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MAP grant requires 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credits</a:t>
            </a:r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one-day per week </a:t>
            </a: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evening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courses </a:t>
            </a:r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Except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labs and physical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 activities courses</a:t>
            </a:r>
          </a:p>
          <a:p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online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courses without an approved general petition</a:t>
            </a:r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5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29DC5A77-10C9-4ECF-B7EB-8D917F36A9E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FFE28B5-FB16-49A9-B851-3C35FAC0CAC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FE91770-CDBB-4D24-94E5-AD484F36CE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1014442-855A-4E0F-8D09-C314661A48B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9B1ABF09-86CF-414E-88A5-2B84CC7232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What Should I Bring to my </a:t>
            </a:r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Advising Appointment</a:t>
            </a: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endParaRPr lang="en-US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355445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 choices 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the advising worksheet included in your packet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Too many courses are better than too few</a:t>
            </a:r>
          </a:p>
          <a:p>
            <a:r>
              <a:rPr lang="en-US" sz="3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4427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29DC5A77-10C9-4ECF-B7EB-8D917F36A9E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FFE28B5-FB16-49A9-B851-3C35FAC0CAC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FE91770-CDBB-4D24-94E5-AD484F36CE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1014442-855A-4E0F-8D09-C314661A48B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9B1ABF09-86CF-414E-88A5-2B84CC7232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About Your </a:t>
            </a:r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Appointment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355445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Arrive at least </a:t>
            </a:r>
            <a:r>
              <a:rPr lang="en-US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five minutes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 to your appointment to check-in</a:t>
            </a:r>
          </a:p>
          <a:p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Remember to bring a </a:t>
            </a:r>
            <a:r>
              <a:rPr lang="en-US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 of identification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(AU ID, Driver’s License, etc.)</a:t>
            </a:r>
          </a:p>
          <a:p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need to </a:t>
            </a:r>
            <a:r>
              <a:rPr lang="en-US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reschedule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your appointment and/or have any questions, please call the 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Center for Student Success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630-844-6870 or visit Eckhart 310</a:t>
            </a:r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2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6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9939753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211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>
                <a:latin typeface="Calibri" panose="020F0502020204030204" pitchFamily="34" charset="0"/>
                <a:cs typeface="Calibri" panose="020F0502020204030204" pitchFamily="34" charset="0"/>
              </a:rPr>
              <a:t>Who is (or will be) my </a:t>
            </a:r>
            <a:r>
              <a:rPr lang="en-US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b="1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dvisor</a:t>
            </a:r>
            <a:r>
              <a:rPr lang="en-US" cap="small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5527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7911" y="1298448"/>
            <a:ext cx="7723453" cy="3255264"/>
          </a:xfrm>
        </p:spPr>
        <p:txBody>
          <a:bodyPr>
            <a:normAutofit/>
          </a:bodyPr>
          <a:lstStyle/>
          <a:p>
            <a:r>
              <a:rPr lang="en-US" sz="6000" cap="small" dirty="0">
                <a:latin typeface="Calibri" panose="020F0502020204030204" pitchFamily="34" charset="0"/>
                <a:cs typeface="Calibri" panose="020F0502020204030204" pitchFamily="34" charset="0"/>
              </a:rPr>
              <a:t>What is </a:t>
            </a:r>
            <a:r>
              <a:rPr lang="en-US" sz="60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6000" b="1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eneral </a:t>
            </a:r>
            <a:r>
              <a:rPr lang="en-US" sz="60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6000" b="1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ducation</a:t>
            </a:r>
            <a:r>
              <a:rPr lang="en-US" sz="6000" cap="small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9648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F618892D-87AD-4A23-8625-6080CDCAF3D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9144050" cy="5143600"/>
          </a:xfrm>
        </p:grpSpPr>
        <p:sp>
          <p:nvSpPr>
            <p:cNvPr id="12" name="Shape 364">
              <a:extLst>
                <a:ext uri="{FF2B5EF4-FFF2-40B4-BE49-F238E27FC236}">
                  <a16:creationId xmlns="" xmlns:a16="http://schemas.microsoft.com/office/drawing/2014/main" id="{68251EFA-29C3-48AA-8D7C-971D5E9BBA82}"/>
                </a:ext>
              </a:extLst>
            </p:cNvPr>
            <p:cNvSpPr txBox="1">
              <a:spLocks/>
            </p:cNvSpPr>
            <p:nvPr/>
          </p:nvSpPr>
          <p:spPr>
            <a:xfrm>
              <a:off x="0" y="100"/>
              <a:ext cx="2987400" cy="5143500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lIns="91425" tIns="91425" rIns="91425" bIns="91425" anchor="t" anchorCtr="0">
              <a:noAutofit/>
            </a:bodyPr>
            <a:lstStyle>
              <a:lvl1pPr marL="182880" indent="-18288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182880" algn="l" defTabSz="914400" rtl="0" eaLnBrk="1" latinLnBrk="0" hangingPunct="1">
                <a:lnSpc>
                  <a:spcPct val="90000"/>
                </a:lnSpc>
                <a:spcBef>
                  <a:spcPts val="250"/>
                </a:spcBef>
                <a:spcAft>
                  <a:spcPts val="25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182880" algn="l" defTabSz="914400" rtl="0" eaLnBrk="1" latinLnBrk="0" hangingPunct="1">
                <a:lnSpc>
                  <a:spcPct val="90000"/>
                </a:lnSpc>
                <a:spcBef>
                  <a:spcPts val="250"/>
                </a:spcBef>
                <a:spcAft>
                  <a:spcPts val="25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6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182880" algn="l" defTabSz="914400" rtl="0" eaLnBrk="1" latinLnBrk="0" hangingPunct="1">
                <a:lnSpc>
                  <a:spcPct val="90000"/>
                </a:lnSpc>
                <a:spcBef>
                  <a:spcPts val="250"/>
                </a:spcBef>
                <a:spcAft>
                  <a:spcPts val="25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182880" algn="l" defTabSz="914400" rtl="0" eaLnBrk="1" latinLnBrk="0" hangingPunct="1">
                <a:lnSpc>
                  <a:spcPct val="90000"/>
                </a:lnSpc>
                <a:spcBef>
                  <a:spcPts val="250"/>
                </a:spcBef>
                <a:spcAft>
                  <a:spcPts val="25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250"/>
                </a:spcBef>
                <a:spcAft>
                  <a:spcPts val="25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250"/>
                </a:spcBef>
                <a:spcAft>
                  <a:spcPts val="25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250"/>
                </a:spcBef>
                <a:spcAft>
                  <a:spcPts val="25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250"/>
                </a:spcBef>
                <a:spcAft>
                  <a:spcPts val="25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7000"/>
                </a:lnSpc>
                <a:spcBef>
                  <a:spcPts val="0"/>
                </a:spcBef>
                <a:buFont typeface="Wingdings 2" pitchFamily="18" charset="2"/>
                <a:buNone/>
              </a:pPr>
              <a:r>
                <a:rPr lang="en-US" sz="17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	Accounting</a:t>
              </a:r>
              <a:r>
                <a:rPr lang="en-US" sz="17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:</a:t>
              </a:r>
              <a:r>
                <a:rPr lang="en-US" sz="17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 </a:t>
              </a:r>
              <a:r>
                <a:rPr lang="en-US" sz="17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Katie Hardin</a:t>
              </a:r>
            </a:p>
            <a:p>
              <a:pPr>
                <a:lnSpc>
                  <a:spcPct val="127000"/>
                </a:lnSpc>
                <a:spcBef>
                  <a:spcPts val="0"/>
                </a:spcBef>
                <a:buFont typeface="Wingdings 2" pitchFamily="18" charset="2"/>
                <a:buNone/>
              </a:pPr>
              <a:r>
                <a:rPr lang="en-US" sz="1700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	</a:t>
              </a:r>
              <a:r>
                <a:rPr lang="en-US" sz="17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Actuarial Science</a:t>
              </a:r>
              <a:r>
                <a:rPr lang="en-US" sz="17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:</a:t>
              </a:r>
              <a:r>
                <a:rPr lang="en-US" sz="17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 </a:t>
              </a:r>
              <a:r>
                <a:rPr lang="en-US" sz="1700" dirty="0" err="1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Kiantra</a:t>
              </a:r>
              <a:r>
                <a:rPr lang="en-US" sz="17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 </a:t>
              </a:r>
              <a:r>
                <a:rPr lang="en-US" sz="1700" dirty="0" err="1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Loza</a:t>
              </a:r>
              <a:endParaRPr lang="en-US" sz="1700" dirty="0" smtClean="0">
                <a:solidFill>
                  <a:srgbClr val="FFFFFF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endParaRPr>
            </a:p>
            <a:p>
              <a:pPr>
                <a:lnSpc>
                  <a:spcPct val="127000"/>
                </a:lnSpc>
                <a:spcBef>
                  <a:spcPts val="0"/>
                </a:spcBef>
                <a:buNone/>
              </a:pPr>
              <a:r>
                <a:rPr lang="en-US" sz="1700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	</a:t>
              </a:r>
              <a:r>
                <a:rPr lang="en-US" sz="1700" b="1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Biology</a:t>
              </a:r>
              <a:r>
                <a:rPr lang="en-US" sz="1700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: </a:t>
              </a:r>
              <a:r>
                <a:rPr lang="en-US" sz="1700" dirty="0" err="1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Kiantra</a:t>
              </a:r>
              <a:r>
                <a:rPr lang="en-US" sz="17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 </a:t>
              </a:r>
              <a:r>
                <a:rPr lang="en-US" sz="1700" dirty="0" err="1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Loza</a:t>
              </a:r>
              <a:endParaRPr lang="en-US" sz="1700" dirty="0" smtClean="0">
                <a:solidFill>
                  <a:srgbClr val="FFFFFF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endParaRPr>
            </a:p>
            <a:p>
              <a:pPr>
                <a:lnSpc>
                  <a:spcPct val="127000"/>
                </a:lnSpc>
                <a:spcBef>
                  <a:spcPts val="0"/>
                </a:spcBef>
                <a:buNone/>
              </a:pPr>
              <a:r>
                <a:rPr lang="en-US" sz="17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	</a:t>
              </a:r>
              <a:r>
                <a:rPr lang="en-US" sz="17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Biology/Secondary Education:</a:t>
              </a:r>
              <a:r>
                <a:rPr lang="en-US" sz="17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 </a:t>
              </a:r>
            </a:p>
            <a:p>
              <a:pPr marL="457200" indent="-457200">
                <a:lnSpc>
                  <a:spcPct val="127000"/>
                </a:lnSpc>
                <a:spcBef>
                  <a:spcPts val="0"/>
                </a:spcBef>
                <a:buNone/>
              </a:pPr>
              <a:r>
                <a:rPr lang="en-US" sz="1700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	</a:t>
              </a:r>
              <a:r>
                <a:rPr lang="en-US" sz="17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Chuck Franco</a:t>
              </a:r>
            </a:p>
            <a:p>
              <a:pPr>
                <a:lnSpc>
                  <a:spcPct val="127000"/>
                </a:lnSpc>
                <a:spcBef>
                  <a:spcPts val="0"/>
                </a:spcBef>
                <a:buFont typeface="Wingdings 2" pitchFamily="18" charset="2"/>
                <a:buNone/>
              </a:pPr>
              <a:r>
                <a:rPr lang="en-US" sz="1700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	</a:t>
              </a:r>
              <a:r>
                <a:rPr lang="en-US" sz="17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Business Administration</a:t>
              </a:r>
              <a:r>
                <a:rPr lang="en-US" sz="17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: </a:t>
              </a:r>
            </a:p>
            <a:p>
              <a:pPr>
                <a:lnSpc>
                  <a:spcPct val="127000"/>
                </a:lnSpc>
                <a:spcBef>
                  <a:spcPts val="0"/>
                </a:spcBef>
                <a:buNone/>
                <a:tabLst>
                  <a:tab pos="457200" algn="l"/>
                </a:tabLst>
              </a:pPr>
              <a:r>
                <a:rPr lang="en-US" sz="1700" i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		Last </a:t>
              </a:r>
              <a:r>
                <a:rPr lang="en-US" sz="1700" i="1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Names A-L: </a:t>
              </a:r>
              <a:r>
                <a:rPr lang="en-US" sz="17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Katie Hardin</a:t>
              </a:r>
              <a:endParaRPr lang="en-US" sz="1700" dirty="0">
                <a:solidFill>
                  <a:srgbClr val="FFFFFF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endParaRPr>
            </a:p>
            <a:p>
              <a:pPr>
                <a:lnSpc>
                  <a:spcPct val="127000"/>
                </a:lnSpc>
                <a:spcBef>
                  <a:spcPts val="0"/>
                </a:spcBef>
                <a:buNone/>
                <a:tabLst>
                  <a:tab pos="457200" algn="l"/>
                </a:tabLst>
              </a:pPr>
              <a:r>
                <a:rPr lang="en-US" sz="1700" i="1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		Last Names </a:t>
              </a:r>
              <a:r>
                <a:rPr lang="en-US" sz="1700" i="1" dirty="0" err="1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M-Z:</a:t>
              </a:r>
              <a:r>
                <a:rPr lang="en-US" sz="1700" dirty="0" err="1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Alissa</a:t>
              </a:r>
              <a:r>
                <a:rPr lang="en-US" sz="17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 Struck </a:t>
              </a:r>
            </a:p>
            <a:p>
              <a:pPr>
                <a:lnSpc>
                  <a:spcPct val="127000"/>
                </a:lnSpc>
                <a:spcBef>
                  <a:spcPts val="0"/>
                </a:spcBef>
                <a:buFont typeface="Wingdings 2" pitchFamily="18" charset="2"/>
                <a:buNone/>
              </a:pPr>
              <a:r>
                <a:rPr lang="en-US" sz="1700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	</a:t>
              </a:r>
              <a:r>
                <a:rPr lang="en-US" sz="17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Chemistry</a:t>
              </a:r>
              <a:r>
                <a:rPr lang="en-US" sz="17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: </a:t>
              </a:r>
              <a:r>
                <a:rPr lang="en-US" sz="1700" dirty="0" err="1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Kiantra</a:t>
              </a:r>
              <a:r>
                <a:rPr lang="en-US" sz="17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 </a:t>
              </a:r>
              <a:r>
                <a:rPr lang="en-US" sz="1700" dirty="0" err="1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Loza</a:t>
              </a:r>
              <a:endParaRPr lang="en-US" sz="1700" dirty="0" smtClean="0">
                <a:solidFill>
                  <a:srgbClr val="FFFFFF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endParaRPr>
            </a:p>
            <a:p>
              <a:pPr>
                <a:lnSpc>
                  <a:spcPct val="127000"/>
                </a:lnSpc>
                <a:spcBef>
                  <a:spcPts val="0"/>
                </a:spcBef>
                <a:buFont typeface="Wingdings 2" pitchFamily="18" charset="2"/>
                <a:buNone/>
              </a:pPr>
              <a:r>
                <a:rPr lang="en-US" sz="17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	</a:t>
              </a:r>
              <a:r>
                <a:rPr lang="en-US" sz="17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Communication</a:t>
              </a:r>
              <a:r>
                <a:rPr lang="en-US" sz="17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: Alissa Struck</a:t>
              </a:r>
            </a:p>
            <a:p>
              <a:pPr>
                <a:lnSpc>
                  <a:spcPct val="127000"/>
                </a:lnSpc>
                <a:spcBef>
                  <a:spcPts val="0"/>
                </a:spcBef>
                <a:buFont typeface="Wingdings 2" pitchFamily="18" charset="2"/>
                <a:buNone/>
              </a:pPr>
              <a:r>
                <a:rPr lang="en-US" sz="1700" b="1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	</a:t>
              </a:r>
              <a:r>
                <a:rPr lang="en-US" sz="17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Criminal Justice</a:t>
              </a:r>
              <a:r>
                <a:rPr lang="en-US" sz="17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:</a:t>
              </a:r>
            </a:p>
            <a:p>
              <a:pPr>
                <a:lnSpc>
                  <a:spcPct val="127000"/>
                </a:lnSpc>
                <a:spcBef>
                  <a:spcPts val="0"/>
                </a:spcBef>
                <a:buNone/>
                <a:tabLst>
                  <a:tab pos="457200" algn="l"/>
                </a:tabLst>
              </a:pPr>
              <a:r>
                <a:rPr lang="en-US" sz="1700" i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		Last </a:t>
              </a:r>
              <a:r>
                <a:rPr lang="en-US" sz="1700" i="1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Names A-L: </a:t>
              </a:r>
              <a:r>
                <a:rPr lang="en-US" sz="17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Barb Calvert</a:t>
              </a:r>
              <a:endParaRPr lang="en-US" sz="1700" dirty="0">
                <a:solidFill>
                  <a:srgbClr val="FFFFFF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endParaRPr>
            </a:p>
            <a:p>
              <a:pPr>
                <a:lnSpc>
                  <a:spcPct val="127000"/>
                </a:lnSpc>
                <a:spcBef>
                  <a:spcPts val="0"/>
                </a:spcBef>
                <a:buNone/>
                <a:tabLst>
                  <a:tab pos="457200" algn="l"/>
                </a:tabLst>
              </a:pPr>
              <a:r>
                <a:rPr lang="en-US" sz="1700" i="1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		Last Names M-Z: </a:t>
              </a:r>
              <a:r>
                <a:rPr lang="en-US" sz="17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Dain Meza-</a:t>
              </a:r>
              <a:r>
                <a:rPr lang="en-US" sz="1700" dirty="0" err="1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Gotto</a:t>
              </a:r>
              <a:endParaRPr lang="en-US" sz="1700" dirty="0">
                <a:solidFill>
                  <a:srgbClr val="FFFFFF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endParaRPr>
            </a:p>
            <a:p>
              <a:pPr>
                <a:lnSpc>
                  <a:spcPct val="127000"/>
                </a:lnSpc>
                <a:spcBef>
                  <a:spcPts val="0"/>
                </a:spcBef>
                <a:buFont typeface="Wingdings 2" pitchFamily="18" charset="2"/>
                <a:buNone/>
              </a:pPr>
              <a:r>
                <a:rPr lang="en-US" sz="17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	</a:t>
              </a:r>
              <a:r>
                <a:rPr lang="en-US" sz="17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Computer</a:t>
              </a:r>
              <a:r>
                <a:rPr lang="en-US" sz="17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 </a:t>
              </a:r>
              <a:r>
                <a:rPr lang="en-US" sz="17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Science</a:t>
              </a:r>
              <a:r>
                <a:rPr lang="en-US" sz="17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: </a:t>
              </a:r>
              <a:r>
                <a:rPr lang="en-US" sz="1700" dirty="0" err="1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Kiantra</a:t>
              </a:r>
              <a:r>
                <a:rPr lang="en-US" sz="17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 </a:t>
              </a:r>
              <a:r>
                <a:rPr lang="en-US" sz="1700" dirty="0" err="1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Loza</a:t>
              </a:r>
              <a:endParaRPr lang="en-US" sz="1700" dirty="0" smtClean="0">
                <a:solidFill>
                  <a:srgbClr val="FFFFFF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endParaRPr>
            </a:p>
            <a:p>
              <a:pPr>
                <a:lnSpc>
                  <a:spcPct val="127000"/>
                </a:lnSpc>
                <a:spcBef>
                  <a:spcPts val="0"/>
                </a:spcBef>
                <a:buFont typeface="Wingdings 2" pitchFamily="18" charset="2"/>
                <a:buNone/>
              </a:pPr>
              <a:r>
                <a:rPr lang="en-US" sz="1700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	</a:t>
              </a:r>
              <a:r>
                <a:rPr lang="en-US" sz="17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Disabilities</a:t>
              </a:r>
              <a:r>
                <a:rPr lang="en-US" sz="17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 </a:t>
              </a:r>
              <a:r>
                <a:rPr lang="en-US" sz="17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Studies</a:t>
              </a:r>
              <a:r>
                <a:rPr lang="en-US" sz="17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: Chuck Franco</a:t>
              </a:r>
            </a:p>
            <a:p>
              <a:pPr>
                <a:lnSpc>
                  <a:spcPct val="127000"/>
                </a:lnSpc>
                <a:spcBef>
                  <a:spcPts val="0"/>
                </a:spcBef>
                <a:buFont typeface="Wingdings 2" pitchFamily="18" charset="2"/>
                <a:buNone/>
              </a:pPr>
              <a:r>
                <a:rPr lang="en-US" sz="1700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	</a:t>
              </a:r>
              <a:r>
                <a:rPr lang="en-US" sz="17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Early Childhood Education</a:t>
              </a:r>
              <a:r>
                <a:rPr lang="en-US" sz="17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: </a:t>
              </a:r>
            </a:p>
            <a:p>
              <a:pPr marL="457200" indent="-457200">
                <a:lnSpc>
                  <a:spcPct val="127000"/>
                </a:lnSpc>
                <a:spcBef>
                  <a:spcPts val="0"/>
                </a:spcBef>
                <a:buFont typeface="Wingdings 2" pitchFamily="18" charset="2"/>
                <a:buNone/>
              </a:pPr>
              <a:r>
                <a:rPr lang="en-US" sz="1700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	</a:t>
              </a:r>
              <a:r>
                <a:rPr lang="en-US" sz="17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Chuck Franco</a:t>
              </a:r>
            </a:p>
            <a:p>
              <a:pPr>
                <a:lnSpc>
                  <a:spcPct val="127000"/>
                </a:lnSpc>
                <a:spcBef>
                  <a:spcPts val="0"/>
                </a:spcBef>
                <a:buFont typeface="Wingdings 2" pitchFamily="18" charset="2"/>
                <a:buNone/>
              </a:pPr>
              <a:r>
                <a:rPr lang="en-US" sz="1700" b="1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	</a:t>
              </a:r>
              <a:r>
                <a:rPr lang="en-US" sz="17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Elementary Education</a:t>
              </a:r>
              <a:r>
                <a:rPr lang="en-US" sz="17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: Chuck Franco</a:t>
              </a:r>
            </a:p>
            <a:p>
              <a:pPr>
                <a:lnSpc>
                  <a:spcPct val="127000"/>
                </a:lnSpc>
                <a:spcBef>
                  <a:spcPts val="0"/>
                </a:spcBef>
                <a:buNone/>
              </a:pPr>
              <a:r>
                <a:rPr lang="en-US" sz="17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	Engineering</a:t>
              </a:r>
              <a:r>
                <a:rPr lang="en-US" sz="17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 </a:t>
              </a:r>
              <a:r>
                <a:rPr lang="en-US" sz="1700" b="1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Sciences</a:t>
              </a:r>
              <a:r>
                <a:rPr lang="en-US" sz="1700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: </a:t>
              </a:r>
              <a:r>
                <a:rPr lang="en-US" sz="1700" dirty="0" err="1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Kiantra</a:t>
              </a:r>
              <a:r>
                <a:rPr lang="en-US" sz="17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 </a:t>
              </a:r>
              <a:r>
                <a:rPr lang="en-US" sz="1700" dirty="0" err="1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Loza</a:t>
              </a:r>
              <a:endParaRPr lang="en-US" sz="1700" b="1" dirty="0">
                <a:solidFill>
                  <a:srgbClr val="FFFFFF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endParaRPr>
            </a:p>
            <a:p>
              <a:pPr>
                <a:lnSpc>
                  <a:spcPct val="127000"/>
                </a:lnSpc>
                <a:spcBef>
                  <a:spcPts val="0"/>
                </a:spcBef>
                <a:buNone/>
              </a:pPr>
              <a:r>
                <a:rPr lang="en-US" sz="1700" b="1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	English</a:t>
              </a:r>
              <a:r>
                <a:rPr lang="en-US" sz="1700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: </a:t>
              </a:r>
              <a:r>
                <a:rPr lang="en-US" sz="17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Tory Nair</a:t>
              </a:r>
              <a:endParaRPr lang="en-US" sz="1700" dirty="0">
                <a:solidFill>
                  <a:srgbClr val="FFFFFF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endParaRPr>
            </a:p>
            <a:p>
              <a:pPr>
                <a:lnSpc>
                  <a:spcPct val="127000"/>
                </a:lnSpc>
                <a:spcBef>
                  <a:spcPts val="0"/>
                </a:spcBef>
                <a:buNone/>
              </a:pPr>
              <a:r>
                <a:rPr lang="en-US" sz="1700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	</a:t>
              </a:r>
              <a:endParaRPr lang="en-US" sz="1700" dirty="0" smtClean="0">
                <a:solidFill>
                  <a:srgbClr val="FFFFFF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endParaRPr>
            </a:p>
          </p:txBody>
        </p:sp>
        <p:sp>
          <p:nvSpPr>
            <p:cNvPr id="13" name="Shape 365">
              <a:extLst>
                <a:ext uri="{FF2B5EF4-FFF2-40B4-BE49-F238E27FC236}">
                  <a16:creationId xmlns="" xmlns:a16="http://schemas.microsoft.com/office/drawing/2014/main" id="{92E1D76C-972C-4978-B3A2-EDBF3D731213}"/>
                </a:ext>
              </a:extLst>
            </p:cNvPr>
            <p:cNvSpPr txBox="1">
              <a:spLocks/>
            </p:cNvSpPr>
            <p:nvPr/>
          </p:nvSpPr>
          <p:spPr>
            <a:xfrm>
              <a:off x="2987400" y="0"/>
              <a:ext cx="3119700" cy="5143500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lIns="91425" tIns="91425" rIns="91425" bIns="91425" anchor="t" anchorCtr="0">
              <a:noAutofit/>
            </a:bodyPr>
            <a:lstStyle>
              <a:lvl1pPr marL="182880" indent="-18288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182880" algn="l" defTabSz="914400" rtl="0" eaLnBrk="1" latinLnBrk="0" hangingPunct="1">
                <a:lnSpc>
                  <a:spcPct val="90000"/>
                </a:lnSpc>
                <a:spcBef>
                  <a:spcPts val="250"/>
                </a:spcBef>
                <a:spcAft>
                  <a:spcPts val="25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182880" algn="l" defTabSz="914400" rtl="0" eaLnBrk="1" latinLnBrk="0" hangingPunct="1">
                <a:lnSpc>
                  <a:spcPct val="90000"/>
                </a:lnSpc>
                <a:spcBef>
                  <a:spcPts val="250"/>
                </a:spcBef>
                <a:spcAft>
                  <a:spcPts val="25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6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182880" algn="l" defTabSz="914400" rtl="0" eaLnBrk="1" latinLnBrk="0" hangingPunct="1">
                <a:lnSpc>
                  <a:spcPct val="90000"/>
                </a:lnSpc>
                <a:spcBef>
                  <a:spcPts val="250"/>
                </a:spcBef>
                <a:spcAft>
                  <a:spcPts val="25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182880" algn="l" defTabSz="914400" rtl="0" eaLnBrk="1" latinLnBrk="0" hangingPunct="1">
                <a:lnSpc>
                  <a:spcPct val="90000"/>
                </a:lnSpc>
                <a:spcBef>
                  <a:spcPts val="250"/>
                </a:spcBef>
                <a:spcAft>
                  <a:spcPts val="25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250"/>
                </a:spcBef>
                <a:spcAft>
                  <a:spcPts val="25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250"/>
                </a:spcBef>
                <a:spcAft>
                  <a:spcPts val="25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250"/>
                </a:spcBef>
                <a:spcAft>
                  <a:spcPts val="25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250"/>
                </a:spcBef>
                <a:spcAft>
                  <a:spcPts val="25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7000"/>
                </a:lnSpc>
                <a:spcBef>
                  <a:spcPts val="0"/>
                </a:spcBef>
                <a:buNone/>
              </a:pPr>
              <a:r>
                <a:rPr lang="en-US" sz="17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	</a:t>
              </a:r>
              <a:r>
                <a:rPr lang="en-US" sz="1700" b="1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English/Secondary Education: </a:t>
              </a:r>
            </a:p>
            <a:p>
              <a:pPr marL="457200" indent="-457200">
                <a:lnSpc>
                  <a:spcPct val="127000"/>
                </a:lnSpc>
                <a:spcBef>
                  <a:spcPts val="0"/>
                </a:spcBef>
                <a:buNone/>
              </a:pPr>
              <a:r>
                <a:rPr lang="en-US" sz="1700" b="1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	</a:t>
              </a:r>
              <a:r>
                <a:rPr lang="en-US" sz="1700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Chuck Franco</a:t>
              </a:r>
            </a:p>
            <a:p>
              <a:pPr>
                <a:lnSpc>
                  <a:spcPct val="127000"/>
                </a:lnSpc>
                <a:spcBef>
                  <a:spcPts val="0"/>
                </a:spcBef>
                <a:buNone/>
              </a:pPr>
              <a:r>
                <a:rPr lang="en-US" sz="17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	Exercise</a:t>
              </a:r>
              <a:r>
                <a:rPr lang="en-US" sz="17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 </a:t>
              </a:r>
              <a:r>
                <a:rPr lang="en-US" sz="17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Science</a:t>
              </a:r>
              <a:r>
                <a:rPr lang="en-US" sz="17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: </a:t>
              </a:r>
              <a:r>
                <a:rPr lang="en-US" sz="1700" dirty="0" err="1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Kerby</a:t>
              </a:r>
              <a:r>
                <a:rPr lang="en-US" sz="17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 Mickelson</a:t>
              </a:r>
            </a:p>
            <a:p>
              <a:pPr>
                <a:lnSpc>
                  <a:spcPct val="127000"/>
                </a:lnSpc>
                <a:spcBef>
                  <a:spcPts val="0"/>
                </a:spcBef>
                <a:buNone/>
              </a:pPr>
              <a:r>
                <a:rPr lang="en-US" sz="1700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	</a:t>
              </a:r>
              <a:r>
                <a:rPr lang="en-US" sz="17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Finance</a:t>
              </a:r>
              <a:r>
                <a:rPr lang="en-US" sz="17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: Katie Hardin</a:t>
              </a:r>
            </a:p>
            <a:p>
              <a:pPr>
                <a:lnSpc>
                  <a:spcPct val="127000"/>
                </a:lnSpc>
                <a:spcBef>
                  <a:spcPts val="0"/>
                </a:spcBef>
                <a:buNone/>
              </a:pPr>
              <a:r>
                <a:rPr lang="en-US" sz="1700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	</a:t>
              </a:r>
              <a:r>
                <a:rPr lang="en-US" sz="17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Graphic</a:t>
              </a:r>
              <a:r>
                <a:rPr lang="en-US" sz="17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 </a:t>
              </a:r>
              <a:r>
                <a:rPr lang="en-US" sz="17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Design</a:t>
              </a:r>
              <a:r>
                <a:rPr lang="en-US" sz="17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: Alissa Struck</a:t>
              </a:r>
            </a:p>
            <a:p>
              <a:pPr>
                <a:lnSpc>
                  <a:spcPct val="127000"/>
                </a:lnSpc>
                <a:spcBef>
                  <a:spcPts val="0"/>
                </a:spcBef>
                <a:buNone/>
              </a:pPr>
              <a:r>
                <a:rPr lang="en-US" sz="1700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	</a:t>
              </a:r>
              <a:r>
                <a:rPr lang="en-US" sz="17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Human-Animal Studies</a:t>
              </a:r>
              <a:r>
                <a:rPr lang="en-US" sz="17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: </a:t>
              </a:r>
              <a:r>
                <a:rPr lang="en-US" sz="1700" dirty="0" err="1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Kerby</a:t>
              </a:r>
              <a:r>
                <a:rPr lang="en-US" sz="17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 Mickelson</a:t>
              </a:r>
            </a:p>
            <a:p>
              <a:pPr>
                <a:lnSpc>
                  <a:spcPct val="127000"/>
                </a:lnSpc>
                <a:spcBef>
                  <a:spcPts val="0"/>
                </a:spcBef>
                <a:buNone/>
              </a:pPr>
              <a:r>
                <a:rPr lang="en-US" sz="17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	</a:t>
              </a:r>
              <a:r>
                <a:rPr lang="en-US" sz="17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History</a:t>
              </a:r>
              <a:r>
                <a:rPr lang="en-US" sz="17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: Tory Nair</a:t>
              </a:r>
            </a:p>
            <a:p>
              <a:pPr>
                <a:lnSpc>
                  <a:spcPct val="127000"/>
                </a:lnSpc>
                <a:spcBef>
                  <a:spcPts val="0"/>
                </a:spcBef>
                <a:buNone/>
              </a:pPr>
              <a:r>
                <a:rPr lang="en-US" sz="17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	</a:t>
              </a:r>
              <a:r>
                <a:rPr lang="en-US" sz="17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History/Secondary Education: </a:t>
              </a:r>
            </a:p>
            <a:p>
              <a:pPr marL="457200" indent="-457200">
                <a:lnSpc>
                  <a:spcPct val="127000"/>
                </a:lnSpc>
                <a:spcBef>
                  <a:spcPts val="0"/>
                </a:spcBef>
                <a:buNone/>
              </a:pPr>
              <a:r>
                <a:rPr lang="en-US" sz="1700" b="1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	</a:t>
              </a:r>
              <a:r>
                <a:rPr lang="en-US" sz="17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Chuck Franco</a:t>
              </a:r>
            </a:p>
            <a:p>
              <a:pPr>
                <a:lnSpc>
                  <a:spcPct val="127000"/>
                </a:lnSpc>
                <a:spcBef>
                  <a:spcPts val="0"/>
                </a:spcBef>
                <a:buNone/>
              </a:pPr>
              <a:r>
                <a:rPr lang="en-US" sz="1700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	</a:t>
              </a:r>
              <a:r>
                <a:rPr lang="en-US" sz="17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Health</a:t>
              </a:r>
              <a:r>
                <a:rPr lang="en-US" sz="17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 </a:t>
              </a:r>
              <a:r>
                <a:rPr lang="en-US" sz="17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Science</a:t>
              </a:r>
              <a:r>
                <a:rPr lang="en-US" sz="17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: Chuck Franco</a:t>
              </a:r>
            </a:p>
            <a:p>
              <a:pPr>
                <a:lnSpc>
                  <a:spcPct val="127000"/>
                </a:lnSpc>
                <a:spcBef>
                  <a:spcPts val="0"/>
                </a:spcBef>
                <a:buNone/>
              </a:pPr>
              <a:r>
                <a:rPr lang="en-US" sz="1700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	</a:t>
              </a:r>
              <a:r>
                <a:rPr lang="en-US" sz="1700" b="1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Marketing</a:t>
              </a:r>
              <a:r>
                <a:rPr lang="en-US" sz="1700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: Alissa </a:t>
              </a:r>
              <a:r>
                <a:rPr lang="en-US" sz="17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Struck</a:t>
              </a:r>
            </a:p>
            <a:p>
              <a:pPr>
                <a:lnSpc>
                  <a:spcPct val="127000"/>
                </a:lnSpc>
                <a:spcBef>
                  <a:spcPts val="0"/>
                </a:spcBef>
                <a:buNone/>
              </a:pPr>
              <a:r>
                <a:rPr lang="en-US" sz="1700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	</a:t>
              </a:r>
              <a:r>
                <a:rPr lang="en-US" sz="17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Mathematics</a:t>
              </a:r>
              <a:r>
                <a:rPr lang="en-US" sz="17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: </a:t>
              </a:r>
              <a:r>
                <a:rPr lang="en-US" sz="1700" dirty="0" err="1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Kiantra</a:t>
              </a:r>
              <a:r>
                <a:rPr lang="en-US" sz="17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 </a:t>
              </a:r>
              <a:r>
                <a:rPr lang="en-US" sz="1700" dirty="0" err="1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Loza</a:t>
              </a:r>
              <a:endParaRPr lang="en-US" sz="1700" dirty="0" smtClean="0">
                <a:solidFill>
                  <a:srgbClr val="FFFFFF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endParaRPr>
            </a:p>
            <a:p>
              <a:pPr>
                <a:lnSpc>
                  <a:spcPct val="127000"/>
                </a:lnSpc>
                <a:spcBef>
                  <a:spcPts val="0"/>
                </a:spcBef>
                <a:buNone/>
              </a:pPr>
              <a:r>
                <a:rPr lang="en-US" sz="1700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	</a:t>
              </a:r>
              <a:r>
                <a:rPr lang="en-US" sz="17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Mathematics/Secondary Education: </a:t>
              </a:r>
            </a:p>
            <a:p>
              <a:pPr marL="457200" indent="-457200">
                <a:lnSpc>
                  <a:spcPct val="127000"/>
                </a:lnSpc>
                <a:spcBef>
                  <a:spcPts val="0"/>
                </a:spcBef>
                <a:buNone/>
              </a:pPr>
              <a:r>
                <a:rPr lang="en-US" sz="1700" b="1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	</a:t>
              </a:r>
              <a:r>
                <a:rPr lang="en-US" sz="17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Chuck Franco</a:t>
              </a:r>
            </a:p>
            <a:p>
              <a:pPr>
                <a:lnSpc>
                  <a:spcPct val="127000"/>
                </a:lnSpc>
                <a:spcBef>
                  <a:spcPts val="0"/>
                </a:spcBef>
                <a:buNone/>
              </a:pPr>
              <a:r>
                <a:rPr lang="en-US" sz="1700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	</a:t>
              </a:r>
              <a:r>
                <a:rPr lang="en-US" sz="17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Music</a:t>
              </a:r>
              <a:r>
                <a:rPr lang="en-US" sz="17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: Tory Nair</a:t>
              </a:r>
            </a:p>
            <a:p>
              <a:pPr>
                <a:lnSpc>
                  <a:spcPct val="127000"/>
                </a:lnSpc>
                <a:spcBef>
                  <a:spcPts val="0"/>
                </a:spcBef>
                <a:buNone/>
              </a:pPr>
              <a:r>
                <a:rPr lang="en-US" sz="1700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	</a:t>
              </a:r>
              <a:r>
                <a:rPr lang="en-US" sz="17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Musical</a:t>
              </a:r>
              <a:r>
                <a:rPr lang="en-US" sz="17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 </a:t>
              </a:r>
              <a:r>
                <a:rPr lang="en-US" sz="17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Theatre</a:t>
              </a:r>
              <a:r>
                <a:rPr lang="en-US" sz="17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: Tory Nair</a:t>
              </a:r>
            </a:p>
            <a:p>
              <a:pPr>
                <a:lnSpc>
                  <a:spcPct val="127000"/>
                </a:lnSpc>
                <a:spcBef>
                  <a:spcPts val="0"/>
                </a:spcBef>
                <a:buNone/>
              </a:pPr>
              <a:r>
                <a:rPr lang="en-US" sz="17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	</a:t>
              </a:r>
              <a:r>
                <a:rPr lang="en-US" sz="17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Nursing</a:t>
              </a:r>
            </a:p>
            <a:p>
              <a:pPr>
                <a:lnSpc>
                  <a:spcPct val="127000"/>
                </a:lnSpc>
                <a:spcBef>
                  <a:spcPts val="0"/>
                </a:spcBef>
                <a:buNone/>
                <a:tabLst>
                  <a:tab pos="457200" algn="l"/>
                </a:tabLst>
              </a:pPr>
              <a:r>
                <a:rPr lang="en-US" sz="1700" i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		Last Names A-G: </a:t>
              </a:r>
              <a:r>
                <a:rPr lang="en-US" sz="17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Kendra </a:t>
              </a:r>
              <a:r>
                <a:rPr lang="en-US" sz="1700" dirty="0" err="1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Trudo</a:t>
              </a:r>
              <a:endParaRPr lang="en-US" sz="1700" dirty="0" smtClean="0">
                <a:solidFill>
                  <a:srgbClr val="FFFFFF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endParaRPr>
            </a:p>
            <a:p>
              <a:pPr>
                <a:lnSpc>
                  <a:spcPct val="127000"/>
                </a:lnSpc>
                <a:spcBef>
                  <a:spcPts val="0"/>
                </a:spcBef>
                <a:buNone/>
                <a:tabLst>
                  <a:tab pos="457200" algn="l"/>
                </a:tabLst>
              </a:pPr>
              <a:r>
                <a:rPr lang="en-US" sz="17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	</a:t>
              </a:r>
              <a:r>
                <a:rPr lang="en-US" sz="1700" i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	Last Names H-R</a:t>
              </a:r>
              <a:r>
                <a:rPr lang="en-US" sz="17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: Deon Robin</a:t>
              </a:r>
            </a:p>
            <a:p>
              <a:pPr>
                <a:lnSpc>
                  <a:spcPct val="127000"/>
                </a:lnSpc>
                <a:spcBef>
                  <a:spcPts val="0"/>
                </a:spcBef>
                <a:buNone/>
                <a:tabLst>
                  <a:tab pos="457200" algn="l"/>
                </a:tabLst>
              </a:pPr>
              <a:r>
                <a:rPr lang="en-US" sz="1700" i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		Last Names S-Z: </a:t>
              </a:r>
              <a:r>
                <a:rPr lang="en-US" sz="17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Caley </a:t>
              </a:r>
              <a:r>
                <a:rPr lang="en-US" sz="1700" dirty="0" err="1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Thanepohn</a:t>
              </a:r>
              <a:endParaRPr lang="en-US" sz="1700" dirty="0" smtClean="0">
                <a:solidFill>
                  <a:srgbClr val="FFFFFF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endParaRPr>
            </a:p>
            <a:p>
              <a:pPr>
                <a:lnSpc>
                  <a:spcPct val="127000"/>
                </a:lnSpc>
                <a:spcBef>
                  <a:spcPts val="0"/>
                </a:spcBef>
                <a:buNone/>
                <a:tabLst>
                  <a:tab pos="457200" algn="l"/>
                </a:tabLst>
              </a:pPr>
              <a:r>
                <a:rPr lang="en-US" sz="1700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		</a:t>
              </a:r>
              <a:endParaRPr lang="en-US" sz="1700" dirty="0" smtClean="0">
                <a:solidFill>
                  <a:srgbClr val="FFFFFF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endParaRPr>
            </a:p>
            <a:p>
              <a:pPr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rPr lang="en-US" sz="17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	</a:t>
              </a:r>
              <a:r>
                <a:rPr lang="en-US" sz="1700" i="1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		</a:t>
              </a:r>
              <a:r>
                <a:rPr lang="en" sz="1700" dirty="0" smtClean="0"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/>
              </a:r>
              <a:br>
                <a:rPr lang="en" sz="1700" dirty="0" smtClean="0"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</a:br>
              <a:endParaRPr lang="en" sz="1700" dirty="0"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endParaRPr>
            </a:p>
          </p:txBody>
        </p:sp>
        <p:sp>
          <p:nvSpPr>
            <p:cNvPr id="14" name="Shape 366">
              <a:extLst>
                <a:ext uri="{FF2B5EF4-FFF2-40B4-BE49-F238E27FC236}">
                  <a16:creationId xmlns="" xmlns:a16="http://schemas.microsoft.com/office/drawing/2014/main" id="{32D68B27-5EAC-407E-A829-22A1840CBBF2}"/>
                </a:ext>
              </a:extLst>
            </p:cNvPr>
            <p:cNvSpPr txBox="1">
              <a:spLocks/>
            </p:cNvSpPr>
            <p:nvPr/>
          </p:nvSpPr>
          <p:spPr>
            <a:xfrm>
              <a:off x="6107150" y="75"/>
              <a:ext cx="3036900" cy="5143500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lIns="91425" tIns="91425" rIns="91425" bIns="91425" anchor="t" anchorCtr="0">
              <a:noAutofit/>
            </a:bodyPr>
            <a:lstStyle>
              <a:lvl1pPr marL="182880" indent="-18288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182880" algn="l" defTabSz="914400" rtl="0" eaLnBrk="1" latinLnBrk="0" hangingPunct="1">
                <a:lnSpc>
                  <a:spcPct val="90000"/>
                </a:lnSpc>
                <a:spcBef>
                  <a:spcPts val="250"/>
                </a:spcBef>
                <a:spcAft>
                  <a:spcPts val="25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182880" algn="l" defTabSz="914400" rtl="0" eaLnBrk="1" latinLnBrk="0" hangingPunct="1">
                <a:lnSpc>
                  <a:spcPct val="90000"/>
                </a:lnSpc>
                <a:spcBef>
                  <a:spcPts val="250"/>
                </a:spcBef>
                <a:spcAft>
                  <a:spcPts val="25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6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182880" algn="l" defTabSz="914400" rtl="0" eaLnBrk="1" latinLnBrk="0" hangingPunct="1">
                <a:lnSpc>
                  <a:spcPct val="90000"/>
                </a:lnSpc>
                <a:spcBef>
                  <a:spcPts val="250"/>
                </a:spcBef>
                <a:spcAft>
                  <a:spcPts val="25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182880" algn="l" defTabSz="914400" rtl="0" eaLnBrk="1" latinLnBrk="0" hangingPunct="1">
                <a:lnSpc>
                  <a:spcPct val="90000"/>
                </a:lnSpc>
                <a:spcBef>
                  <a:spcPts val="250"/>
                </a:spcBef>
                <a:spcAft>
                  <a:spcPts val="25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250"/>
                </a:spcBef>
                <a:spcAft>
                  <a:spcPts val="25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250"/>
                </a:spcBef>
                <a:spcAft>
                  <a:spcPts val="25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250"/>
                </a:spcBef>
                <a:spcAft>
                  <a:spcPts val="25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250"/>
                </a:spcBef>
                <a:spcAft>
                  <a:spcPts val="25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7000"/>
                </a:lnSpc>
                <a:spcBef>
                  <a:spcPts val="0"/>
                </a:spcBef>
                <a:buNone/>
                <a:tabLst>
                  <a:tab pos="457200" algn="l"/>
                </a:tabLst>
              </a:pPr>
              <a:r>
                <a:rPr lang="en-US" sz="1700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	</a:t>
              </a:r>
              <a:r>
                <a:rPr lang="en-US" sz="1700" b="1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 Parks &amp; Recreation Leadership</a:t>
              </a:r>
              <a:r>
                <a:rPr lang="en-US" sz="1700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: </a:t>
              </a:r>
            </a:p>
            <a:p>
              <a:pPr>
                <a:lnSpc>
                  <a:spcPct val="127000"/>
                </a:lnSpc>
                <a:spcBef>
                  <a:spcPts val="0"/>
                </a:spcBef>
                <a:buNone/>
                <a:tabLst>
                  <a:tab pos="457200" algn="l"/>
                </a:tabLst>
              </a:pPr>
              <a:r>
                <a:rPr lang="en-US" sz="1700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		</a:t>
              </a:r>
              <a:r>
                <a:rPr lang="en-US" sz="1700" dirty="0" err="1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Kerby</a:t>
              </a:r>
              <a:r>
                <a:rPr lang="en-US" sz="1700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 Mickelson</a:t>
              </a:r>
            </a:p>
            <a:p>
              <a:pPr>
                <a:lnSpc>
                  <a:spcPct val="127000"/>
                </a:lnSpc>
                <a:spcBef>
                  <a:spcPts val="0"/>
                </a:spcBef>
                <a:buNone/>
              </a:pPr>
              <a:r>
                <a:rPr lang="en-US" sz="1700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	</a:t>
              </a:r>
              <a:r>
                <a:rPr lang="en-US" sz="1700" b="1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Physical</a:t>
              </a:r>
              <a:r>
                <a:rPr lang="en-US" sz="1700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 </a:t>
              </a:r>
              <a:r>
                <a:rPr lang="en-US" sz="1700" b="1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Education</a:t>
              </a:r>
              <a:r>
                <a:rPr lang="en-US" sz="1700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: Chuck Franco </a:t>
              </a:r>
              <a:endParaRPr lang="en-US" sz="1700" dirty="0" smtClean="0">
                <a:solidFill>
                  <a:srgbClr val="FFFFFF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endParaRPr>
            </a:p>
            <a:p>
              <a:pPr>
                <a:lnSpc>
                  <a:spcPct val="127000"/>
                </a:lnSpc>
                <a:spcBef>
                  <a:spcPts val="0"/>
                </a:spcBef>
                <a:buNone/>
              </a:pPr>
              <a:r>
                <a:rPr lang="en-US" sz="1700" b="1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	</a:t>
              </a:r>
              <a:r>
                <a:rPr lang="en-US" sz="17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Political </a:t>
              </a:r>
              <a:r>
                <a:rPr lang="en-US" sz="1700" b="1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Science &amp; Public Policy</a:t>
              </a:r>
              <a:r>
                <a:rPr lang="en-US" sz="1700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: </a:t>
              </a:r>
            </a:p>
            <a:p>
              <a:pPr>
                <a:lnSpc>
                  <a:spcPct val="120000"/>
                </a:lnSpc>
                <a:spcBef>
                  <a:spcPts val="0"/>
                </a:spcBef>
                <a:buNone/>
                <a:tabLst>
                  <a:tab pos="457200" algn="l"/>
                </a:tabLst>
              </a:pPr>
              <a:r>
                <a:rPr lang="en-US" sz="1700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		</a:t>
              </a:r>
              <a:r>
                <a:rPr lang="en-US" sz="1700" dirty="0" err="1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Kerby</a:t>
              </a:r>
              <a:r>
                <a:rPr lang="en-US" sz="1700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 </a:t>
              </a:r>
              <a:r>
                <a:rPr lang="en-US" sz="17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Mickelson</a:t>
              </a:r>
              <a:r>
                <a:rPr lang="en-US" sz="1700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	</a:t>
              </a:r>
              <a:endParaRPr lang="en-US" sz="1700" dirty="0" smtClean="0">
                <a:solidFill>
                  <a:srgbClr val="FFFFFF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endParaRPr>
            </a:p>
            <a:p>
              <a:pPr>
                <a:lnSpc>
                  <a:spcPct val="120000"/>
                </a:lnSpc>
                <a:spcBef>
                  <a:spcPts val="0"/>
                </a:spcBef>
                <a:buNone/>
                <a:tabLst>
                  <a:tab pos="457200" algn="l"/>
                </a:tabLst>
              </a:pPr>
              <a:r>
                <a:rPr lang="en-US" sz="1700" b="1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	</a:t>
              </a:r>
              <a:r>
                <a:rPr lang="en-US" sz="17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Professional Writing: </a:t>
              </a:r>
              <a:r>
                <a:rPr lang="en-US" sz="17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Alissa Struck</a:t>
              </a:r>
              <a:endParaRPr lang="en-US" sz="1700" b="1" dirty="0" smtClean="0">
                <a:solidFill>
                  <a:srgbClr val="FFFFFF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endParaRPr>
            </a:p>
            <a:p>
              <a:pPr>
                <a:lnSpc>
                  <a:spcPct val="120000"/>
                </a:lnSpc>
                <a:spcBef>
                  <a:spcPts val="0"/>
                </a:spcBef>
                <a:buNone/>
                <a:tabLst>
                  <a:tab pos="457200" algn="l"/>
                </a:tabLst>
              </a:pPr>
              <a:r>
                <a:rPr lang="en-US" sz="17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	Psychology</a:t>
              </a:r>
              <a:endParaRPr lang="en-US" sz="1700" b="1" dirty="0">
                <a:solidFill>
                  <a:srgbClr val="FFFFFF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endParaRPr>
            </a:p>
            <a:p>
              <a:pPr>
                <a:lnSpc>
                  <a:spcPct val="120000"/>
                </a:lnSpc>
                <a:spcBef>
                  <a:spcPts val="0"/>
                </a:spcBef>
                <a:buNone/>
                <a:tabLst>
                  <a:tab pos="457200" algn="l"/>
                </a:tabLst>
              </a:pPr>
              <a:r>
                <a:rPr lang="en-US" sz="1700" i="1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		Last Names A-L: </a:t>
              </a:r>
              <a:r>
                <a:rPr lang="en-US" sz="17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Barb Calvert</a:t>
              </a:r>
              <a:endParaRPr lang="en-US" sz="1700" dirty="0">
                <a:solidFill>
                  <a:srgbClr val="FFFFFF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endParaRPr>
            </a:p>
            <a:p>
              <a:pPr>
                <a:lnSpc>
                  <a:spcPct val="120000"/>
                </a:lnSpc>
                <a:spcBef>
                  <a:spcPts val="0"/>
                </a:spcBef>
                <a:buNone/>
                <a:tabLst>
                  <a:tab pos="457200" algn="l"/>
                </a:tabLst>
              </a:pPr>
              <a:r>
                <a:rPr lang="en-US" sz="1700" i="1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		Last Names M-Z: </a:t>
              </a:r>
              <a:r>
                <a:rPr lang="en-US" sz="17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Tory Nair</a:t>
              </a:r>
              <a:endParaRPr lang="en-US" sz="1700" dirty="0">
                <a:solidFill>
                  <a:srgbClr val="FFFFFF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endParaRPr>
            </a:p>
            <a:p>
              <a:pPr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US" sz="17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	Social </a:t>
              </a:r>
              <a:r>
                <a:rPr lang="en-US" sz="1700" b="1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Work</a:t>
              </a:r>
              <a:r>
                <a:rPr lang="en-US" sz="1700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:</a:t>
              </a:r>
            </a:p>
            <a:p>
              <a:pPr>
                <a:lnSpc>
                  <a:spcPct val="127000"/>
                </a:lnSpc>
                <a:spcBef>
                  <a:spcPts val="0"/>
                </a:spcBef>
                <a:buNone/>
                <a:tabLst>
                  <a:tab pos="457200" algn="l"/>
                </a:tabLst>
              </a:pPr>
              <a:r>
                <a:rPr lang="en-US" sz="1700" i="1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		Last Names A-G: </a:t>
              </a:r>
              <a:r>
                <a:rPr lang="en-US" sz="1700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Kendra </a:t>
              </a:r>
              <a:r>
                <a:rPr lang="en-US" sz="1700" dirty="0" err="1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Trudo</a:t>
              </a:r>
              <a:endParaRPr lang="en-US" sz="1700" dirty="0">
                <a:solidFill>
                  <a:srgbClr val="FFFFFF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endParaRPr>
            </a:p>
            <a:p>
              <a:pPr>
                <a:lnSpc>
                  <a:spcPct val="127000"/>
                </a:lnSpc>
                <a:spcBef>
                  <a:spcPts val="0"/>
                </a:spcBef>
                <a:buNone/>
                <a:tabLst>
                  <a:tab pos="457200" algn="l"/>
                </a:tabLst>
              </a:pPr>
              <a:r>
                <a:rPr lang="en-US" sz="1700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	</a:t>
              </a:r>
              <a:r>
                <a:rPr lang="en-US" sz="1700" i="1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	Last Names H-R</a:t>
              </a:r>
              <a:r>
                <a:rPr lang="en-US" sz="1700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: Deon Robin</a:t>
              </a:r>
            </a:p>
            <a:p>
              <a:pPr>
                <a:lnSpc>
                  <a:spcPct val="127000"/>
                </a:lnSpc>
                <a:spcBef>
                  <a:spcPts val="0"/>
                </a:spcBef>
                <a:buNone/>
                <a:tabLst>
                  <a:tab pos="457200" algn="l"/>
                </a:tabLst>
              </a:pPr>
              <a:r>
                <a:rPr lang="en-US" sz="1700" i="1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		Last Names S-Z: </a:t>
              </a:r>
              <a:r>
                <a:rPr lang="en-US" sz="1700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Caley </a:t>
              </a:r>
              <a:r>
                <a:rPr lang="en-US" sz="1700" dirty="0" err="1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Thanepohn</a:t>
              </a:r>
              <a:endParaRPr lang="en-US" sz="1700" dirty="0">
                <a:solidFill>
                  <a:srgbClr val="FFFFFF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endParaRPr>
            </a:p>
            <a:p>
              <a:pPr>
                <a:lnSpc>
                  <a:spcPct val="120000"/>
                </a:lnSpc>
                <a:spcBef>
                  <a:spcPts val="0"/>
                </a:spcBef>
                <a:buNone/>
                <a:tabLst>
                  <a:tab pos="568325" algn="l"/>
                </a:tabLst>
              </a:pPr>
              <a:r>
                <a:rPr lang="en-US" sz="1700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	</a:t>
              </a:r>
              <a:r>
                <a:rPr lang="en-US" sz="1700" b="1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Sociology</a:t>
              </a:r>
              <a:r>
                <a:rPr lang="en-US" sz="1700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: </a:t>
              </a:r>
              <a:r>
                <a:rPr lang="en-US" sz="17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Tory Nair</a:t>
              </a:r>
              <a:endParaRPr lang="en-US" sz="1700" i="1" dirty="0" smtClean="0">
                <a:solidFill>
                  <a:srgbClr val="FFFFFF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endParaRPr>
            </a:p>
            <a:p>
              <a:pPr>
                <a:lnSpc>
                  <a:spcPct val="120000"/>
                </a:lnSpc>
                <a:spcBef>
                  <a:spcPts val="0"/>
                </a:spcBef>
                <a:buNone/>
                <a:tabLst>
                  <a:tab pos="568325" algn="l"/>
                </a:tabLst>
              </a:pPr>
              <a:r>
                <a:rPr lang="en-US" sz="1700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	</a:t>
              </a:r>
              <a:r>
                <a:rPr lang="en-US" sz="17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Software Engineering</a:t>
              </a:r>
              <a:r>
                <a:rPr lang="en-US" sz="17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: </a:t>
              </a:r>
              <a:r>
                <a:rPr lang="en-US" sz="1700" dirty="0" err="1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Kiantra</a:t>
              </a:r>
              <a:r>
                <a:rPr lang="en-US" sz="17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 </a:t>
              </a:r>
              <a:r>
                <a:rPr lang="en-US" sz="1700" dirty="0" err="1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Loza</a:t>
              </a:r>
              <a:endParaRPr lang="en-US" sz="1700" dirty="0" smtClean="0">
                <a:solidFill>
                  <a:srgbClr val="FFFFFF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endParaRPr>
            </a:p>
            <a:p>
              <a:pPr>
                <a:lnSpc>
                  <a:spcPct val="120000"/>
                </a:lnSpc>
                <a:spcBef>
                  <a:spcPts val="0"/>
                </a:spcBef>
                <a:buNone/>
                <a:tabLst>
                  <a:tab pos="568325" algn="l"/>
                </a:tabLst>
              </a:pPr>
              <a:r>
                <a:rPr lang="en-US" sz="1700" b="1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	</a:t>
              </a:r>
              <a:r>
                <a:rPr lang="en-US" sz="17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Spanish</a:t>
              </a:r>
              <a:r>
                <a:rPr lang="en-US" sz="17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: Tory Nair</a:t>
              </a:r>
            </a:p>
            <a:p>
              <a:pPr>
                <a:lnSpc>
                  <a:spcPct val="120000"/>
                </a:lnSpc>
                <a:spcBef>
                  <a:spcPts val="0"/>
                </a:spcBef>
                <a:buNone/>
                <a:tabLst>
                  <a:tab pos="568325" algn="l"/>
                </a:tabLst>
              </a:pPr>
              <a:r>
                <a:rPr lang="en-US" sz="17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	Special </a:t>
              </a:r>
              <a:r>
                <a:rPr lang="en-US" sz="1700" b="1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Education</a:t>
              </a:r>
              <a:r>
                <a:rPr lang="en-US" sz="1700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: </a:t>
              </a:r>
              <a:r>
                <a:rPr lang="en-US" sz="17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Chuck Franco</a:t>
              </a:r>
            </a:p>
            <a:p>
              <a:pPr>
                <a:lnSpc>
                  <a:spcPct val="120000"/>
                </a:lnSpc>
                <a:spcBef>
                  <a:spcPts val="0"/>
                </a:spcBef>
                <a:buNone/>
                <a:tabLst>
                  <a:tab pos="568325" algn="l"/>
                </a:tabLst>
              </a:pPr>
              <a:r>
                <a:rPr lang="en-US" sz="1700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	</a:t>
              </a:r>
              <a:r>
                <a:rPr lang="en-US" sz="17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Sport</a:t>
              </a:r>
              <a:r>
                <a:rPr lang="en-US" sz="17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 </a:t>
              </a:r>
              <a:r>
                <a:rPr lang="en-US" sz="17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Management</a:t>
              </a:r>
              <a:r>
                <a:rPr lang="en-US" sz="17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: </a:t>
              </a:r>
              <a:r>
                <a:rPr lang="en-US" sz="1700" dirty="0" err="1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Kerby</a:t>
              </a:r>
              <a:r>
                <a:rPr lang="en-US" sz="17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 Mickelson</a:t>
              </a:r>
            </a:p>
            <a:p>
              <a:pPr>
                <a:lnSpc>
                  <a:spcPct val="120000"/>
                </a:lnSpc>
                <a:spcBef>
                  <a:spcPts val="0"/>
                </a:spcBef>
                <a:buNone/>
                <a:tabLst>
                  <a:tab pos="568325" algn="l"/>
                </a:tabLst>
              </a:pPr>
              <a:r>
                <a:rPr lang="en-US" sz="1700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	</a:t>
              </a:r>
              <a:r>
                <a:rPr lang="en-US" sz="17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Theatre</a:t>
              </a:r>
              <a:r>
                <a:rPr lang="en-US" sz="17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: Tory Nair</a:t>
              </a:r>
            </a:p>
            <a:p>
              <a:pPr>
                <a:lnSpc>
                  <a:spcPct val="120000"/>
                </a:lnSpc>
                <a:spcBef>
                  <a:spcPts val="0"/>
                </a:spcBef>
                <a:buNone/>
                <a:tabLst>
                  <a:tab pos="568325" algn="l"/>
                </a:tabLst>
              </a:pPr>
              <a:r>
                <a:rPr lang="en-US" sz="17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	</a:t>
              </a:r>
              <a:r>
                <a:rPr lang="en-US" sz="17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Therapeutic Recreation</a:t>
              </a:r>
              <a:r>
                <a:rPr lang="en-US" sz="17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: </a:t>
              </a:r>
              <a:r>
                <a:rPr lang="en-US" sz="1700" dirty="0" err="1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Kerby</a:t>
              </a:r>
              <a:r>
                <a:rPr lang="en-US" sz="17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 Mickelson</a:t>
              </a:r>
            </a:p>
            <a:p>
              <a:pPr>
                <a:lnSpc>
                  <a:spcPct val="120000"/>
                </a:lnSpc>
                <a:spcBef>
                  <a:spcPts val="0"/>
                </a:spcBef>
                <a:buNone/>
                <a:tabLst>
                  <a:tab pos="568325" algn="l"/>
                </a:tabLst>
              </a:pPr>
              <a:r>
                <a:rPr lang="en-US" sz="1700" dirty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	</a:t>
              </a:r>
              <a:r>
                <a:rPr lang="en-US" sz="17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Undecided</a:t>
              </a:r>
              <a:r>
                <a:rPr lang="en-US" sz="17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: Dain Meza-</a:t>
              </a:r>
              <a:r>
                <a:rPr lang="en-US" sz="1700" dirty="0" err="1" smtClean="0">
                  <a:solidFill>
                    <a:srgbClr val="FFFFFF"/>
                  </a:solidFill>
                  <a:latin typeface="Calibri" panose="020F0502020204030204" pitchFamily="34" charset="0"/>
                  <a:ea typeface="Comfortaa"/>
                  <a:cs typeface="Calibri" panose="020F0502020204030204" pitchFamily="34" charset="0"/>
                  <a:sym typeface="Comfortaa"/>
                </a:rPr>
                <a:t>Gotto</a:t>
              </a:r>
              <a:endParaRPr lang="en-US" sz="1700" dirty="0" smtClean="0">
                <a:solidFill>
                  <a:srgbClr val="FFFFFF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endParaRPr>
            </a:p>
            <a:p>
              <a:pPr>
                <a:lnSpc>
                  <a:spcPct val="115000"/>
                </a:lnSpc>
                <a:spcBef>
                  <a:spcPts val="0"/>
                </a:spcBef>
                <a:buNone/>
                <a:tabLst>
                  <a:tab pos="568325" algn="l"/>
                </a:tabLst>
              </a:pPr>
              <a:endParaRPr lang="en-US" sz="1700" dirty="0">
                <a:solidFill>
                  <a:srgbClr val="FFFFFF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119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TW Cen MT"/>
              </a:rPr>
              <a:t>What </a:t>
            </a:r>
            <a:r>
              <a:rPr lang="en-US" b="1" dirty="0">
                <a:latin typeface="TW Cen MT"/>
              </a:rPr>
              <a:t>Now</a:t>
            </a:r>
            <a:r>
              <a:rPr lang="en-US" dirty="0">
                <a:latin typeface="TW Cen MT"/>
              </a:rPr>
              <a:t>?</a:t>
            </a:r>
            <a:endParaRPr lang="en-US" b="1" dirty="0">
              <a:latin typeface="TW Cen MT"/>
            </a:endParaRPr>
          </a:p>
        </p:txBody>
      </p:sp>
      <p:graphicFrame>
        <p:nvGraphicFramePr>
          <p:cNvPr id="36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6557089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925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29DC5A77-10C9-4ECF-B7EB-8D917F36A9E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FFE28B5-FB16-49A9-B851-3C35FAC0CAC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FE91770-CDBB-4D24-94E5-AD484F36CE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1014442-855A-4E0F-8D09-C314661A48B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9B1ABF09-86CF-414E-88A5-2B84CC7232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What is </a:t>
            </a:r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General Education</a:t>
            </a: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355445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Classes all students take to meet the 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an education at Aurora University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Complement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supplement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your major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 make you a 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well-rounded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student and citizen</a:t>
            </a:r>
          </a:p>
          <a:p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36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29DC5A77-10C9-4ECF-B7EB-8D917F36A9E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FFE28B5-FB16-49A9-B851-3C35FAC0CAC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FE91770-CDBB-4D24-94E5-AD484F36CE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1014442-855A-4E0F-8D09-C314661A48B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9B1ABF09-86CF-414E-88A5-2B84CC7232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Overall Requirements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4387735"/>
              </p:ext>
            </p:extLst>
          </p:nvPr>
        </p:nvGraphicFramePr>
        <p:xfrm>
          <a:off x="1279019" y="2535239"/>
          <a:ext cx="9626957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01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024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243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5661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Requirement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 Completed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IDS1150: First Year Experience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credit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Freshman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5661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IDS1200: Discover What Matters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credits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Freshman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ENG1000: Introduction to Academic Writing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credits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Freshman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IDS3500/3550: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Junior Mentoring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credit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Junior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Math Course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(MTH1030 or above)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0-4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credits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Depends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on requirements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Creative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&amp; Artistic Expression Course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2.5-4 credits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Depends</a:t>
                      </a:r>
                      <a:r>
                        <a:rPr lang="en-US" sz="1400"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on requirements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Cultures &amp; Civilizations 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2.5-4 credits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Depends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on requirements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Individual &amp; Society 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2.5-4 credits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Depends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on requirements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Scientific Reasoning &amp; Quantitative Analysis 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2.5-4 credits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Depends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on requirements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654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29DC5A77-10C9-4ECF-B7EB-8D917F36A9E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FFE28B5-FB16-49A9-B851-3C35FAC0CAC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FE91770-CDBB-4D24-94E5-AD484F36CE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1014442-855A-4E0F-8D09-C314661A48B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9B1ABF09-86CF-414E-88A5-2B84CC7232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Calibri" panose="020F0502020204030204" pitchFamily="34" charset="0"/>
                <a:cs typeface="Calibri" panose="020F0502020204030204" pitchFamily="34" charset="0"/>
              </a:rPr>
              <a:t>Minimum Math </a:t>
            </a: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114129"/>
              </p:ext>
            </p:extLst>
          </p:nvPr>
        </p:nvGraphicFramePr>
        <p:xfrm>
          <a:off x="457204" y="2526526"/>
          <a:ext cx="10434923" cy="3554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74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074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716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Major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10499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MTH1010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Foundations of Algebra </a:t>
                      </a:r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and/or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MTH1100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College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Algebra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Accounting,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Actuarial Science, 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Biology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Chemistry, Computer 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Science, 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Engineering Sciences, Exercise 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Science, Finance, Health Science, Human-Animal Studies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Mathematics, Nursing, 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Parks &amp; Recreation Leadership, Psychology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Sociology, Software Engineering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46999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MTH1030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Quantitative Reasoning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Business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Administration, 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Communicatio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n, 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Criminal Justice, Disabilities Studies, English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Environmental Studies, Graphic Design,  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History, 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Marketing, Music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Musical 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Theatre, Physical 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Education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Political Science &amp; Public Policy, Social 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Work, Spanish, 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Sport 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Management, Theatre, Therapeutic 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Recreation, Professional Writing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0000">
                <a:tc>
                  <a:txBody>
                    <a:bodyPr/>
                    <a:lstStyle/>
                    <a:p>
                      <a:pPr marL="968375" indent="-968375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MTH1210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Math for Elementary Teachers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Early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Childhood Special Education, Elementary Education, Special Education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210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>
                <a:latin typeface="Calibri" panose="020F0502020204030204" pitchFamily="34" charset="0"/>
                <a:cs typeface="Calibri" panose="020F0502020204030204" pitchFamily="34" charset="0"/>
              </a:rPr>
              <a:t>What </a:t>
            </a:r>
            <a:r>
              <a:rPr lang="en-US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are my </a:t>
            </a:r>
            <a:r>
              <a:rPr lang="en-US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b="1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ajor </a:t>
            </a:r>
            <a:r>
              <a:rPr lang="en-US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b="1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equirements</a:t>
            </a:r>
            <a:r>
              <a:rPr lang="en-US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19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1640</TotalTime>
  <Words>1378</Words>
  <Application>Microsoft Office PowerPoint</Application>
  <PresentationFormat>Custom</PresentationFormat>
  <Paragraphs>329</Paragraphs>
  <Slides>51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Frame</vt:lpstr>
      <vt:lpstr>Freshmen Advising Workshop:  Preparing for Spring 2020 Registration</vt:lpstr>
      <vt:lpstr>Questions</vt:lpstr>
      <vt:lpstr>What is the Center for Student Success?</vt:lpstr>
      <vt:lpstr>What are the Requirements of a Bachelor’s Degree?</vt:lpstr>
      <vt:lpstr>What is general education?</vt:lpstr>
      <vt:lpstr>What is General Education?</vt:lpstr>
      <vt:lpstr>Overall Requirements</vt:lpstr>
      <vt:lpstr>Minimum Math Requirements</vt:lpstr>
      <vt:lpstr>What are my major requirements?</vt:lpstr>
      <vt:lpstr>PowerPoint Presentation</vt:lpstr>
      <vt:lpstr>PowerPoint Presentation</vt:lpstr>
      <vt:lpstr>What is an elective?</vt:lpstr>
      <vt:lpstr>What is an Elective?</vt:lpstr>
      <vt:lpstr>How Many Electives do I Need?</vt:lpstr>
      <vt:lpstr>How Many Electives do I Need?</vt:lpstr>
      <vt:lpstr>How Many Electives do I Need?</vt:lpstr>
      <vt:lpstr>Is there a place to see all of my requirements?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I Know if a Requirement is Complete?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I know what classes are available?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I plan my schedule?</vt:lpstr>
      <vt:lpstr>How Do I Create a Schedule?</vt:lpstr>
      <vt:lpstr>PowerPoint Presentation</vt:lpstr>
      <vt:lpstr>Planning Your Schedule</vt:lpstr>
      <vt:lpstr>What Should I Bring to my Advising Appointment? </vt:lpstr>
      <vt:lpstr>About Your Appointment</vt:lpstr>
      <vt:lpstr>What Now?</vt:lpstr>
      <vt:lpstr>Who is (or will be) my advisor?</vt:lpstr>
      <vt:lpstr>PowerPoint Presentation</vt:lpstr>
      <vt:lpstr>What Now?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Brynn Landwehr</dc:creator>
  <cp:lastModifiedBy>Brynn Landwehr</cp:lastModifiedBy>
  <cp:revision>82</cp:revision>
  <dcterms:created xsi:type="dcterms:W3CDTF">2014-08-26T23:49:58Z</dcterms:created>
  <dcterms:modified xsi:type="dcterms:W3CDTF">2019-10-01T21:50:00Z</dcterms:modified>
</cp:coreProperties>
</file>