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2" r:id="rId4"/>
    <p:sldId id="261" r:id="rId5"/>
    <p:sldId id="257" r:id="rId6"/>
    <p:sldId id="258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hyperlink" Target="https://aurora.edu/academics/colleges-schools/social-work/field-instructor-resources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1871376"/>
          </a:xfrm>
        </p:spPr>
        <p:txBody>
          <a:bodyPr/>
          <a:lstStyle/>
          <a:p>
            <a:r>
              <a:rPr lang="en-US" dirty="0" smtClean="0"/>
              <a:t>Field Instructor Role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3971109"/>
            <a:ext cx="8825658" cy="1667691"/>
          </a:xfrm>
        </p:spPr>
        <p:txBody>
          <a:bodyPr>
            <a:normAutofit/>
          </a:bodyPr>
          <a:lstStyle/>
          <a:p>
            <a:r>
              <a:rPr lang="en-US" dirty="0" smtClean="0"/>
              <a:t>Aurora University School of Social Work</a:t>
            </a:r>
          </a:p>
          <a:p>
            <a:r>
              <a:rPr lang="en-US" sz="1100" dirty="0" smtClean="0"/>
              <a:t>Narrated by Joanna VanLear, Director of Field Instruction</a:t>
            </a:r>
            <a:endParaRPr lang="en-US" sz="1100" dirty="0"/>
          </a:p>
        </p:txBody>
      </p:sp>
      <p:pic>
        <p:nvPicPr>
          <p:cNvPr id="5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Assignments for </a:t>
            </a:r>
            <a:r>
              <a:rPr lang="en-US" b="1" dirty="0" smtClean="0"/>
              <a:t>Field Instructors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agreement- Map to outline learning goals and objectives</a:t>
            </a:r>
          </a:p>
          <a:p>
            <a:r>
              <a:rPr lang="en-US" dirty="0" smtClean="0"/>
              <a:t>Signing off on student’s monthly timesheet reports</a:t>
            </a:r>
          </a:p>
          <a:p>
            <a:r>
              <a:rPr lang="en-US" dirty="0" smtClean="0"/>
              <a:t>Completing evaluations (one each semester)</a:t>
            </a:r>
          </a:p>
          <a:p>
            <a:r>
              <a:rPr lang="en-US" dirty="0" smtClean="0"/>
              <a:t>Participating in site visits (one each semester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Weekly supervision sessions with intern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6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Communication with the school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The student’s </a:t>
            </a:r>
            <a:r>
              <a:rPr lang="en-US" dirty="0" smtClean="0"/>
              <a:t>field liaison </a:t>
            </a:r>
            <a:r>
              <a:rPr lang="en-US" dirty="0" smtClean="0"/>
              <a:t>is the </a:t>
            </a:r>
            <a:r>
              <a:rPr lang="en-US" dirty="0" smtClean="0"/>
              <a:t>first point </a:t>
            </a:r>
            <a:r>
              <a:rPr lang="en-US" dirty="0" smtClean="0"/>
              <a:t>of contact for </a:t>
            </a:r>
            <a:r>
              <a:rPr lang="en-US" dirty="0" smtClean="0"/>
              <a:t>field instructors (</a:t>
            </a:r>
            <a:r>
              <a:rPr lang="en-US" dirty="0" err="1" smtClean="0"/>
              <a:t>ie</a:t>
            </a:r>
            <a:r>
              <a:rPr lang="en-US" dirty="0" smtClean="0"/>
              <a:t>: site supervisor) </a:t>
            </a:r>
            <a:endParaRPr lang="en-US" dirty="0" smtClean="0"/>
          </a:p>
          <a:p>
            <a:pPr lvl="1"/>
            <a:r>
              <a:rPr lang="en-US" dirty="0" smtClean="0"/>
              <a:t>Field instructors </a:t>
            </a:r>
            <a:r>
              <a:rPr lang="en-US" dirty="0" smtClean="0"/>
              <a:t>are expected to respond to the monthly check-in correspondence with liaisons</a:t>
            </a:r>
          </a:p>
          <a:p>
            <a:pPr lvl="1"/>
            <a:r>
              <a:rPr lang="en-US" dirty="0" smtClean="0"/>
              <a:t>Field instructors </a:t>
            </a:r>
            <a:r>
              <a:rPr lang="en-US" dirty="0" smtClean="0"/>
              <a:t>should contact liaison’s for any questions or concerns as the placement progresses </a:t>
            </a:r>
            <a:endParaRPr lang="en-US" dirty="0"/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Commitment to the Student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Instructors </a:t>
            </a:r>
            <a:r>
              <a:rPr lang="en-US" dirty="0" smtClean="0"/>
              <a:t>will assign learning opportunities for the student</a:t>
            </a:r>
          </a:p>
          <a:p>
            <a:r>
              <a:rPr lang="en-US" dirty="0" smtClean="0"/>
              <a:t>1 hour of weekly supervision</a:t>
            </a:r>
          </a:p>
          <a:p>
            <a:r>
              <a:rPr lang="en-US" dirty="0" smtClean="0"/>
              <a:t>Field Instructors </a:t>
            </a:r>
            <a:r>
              <a:rPr lang="en-US" dirty="0" smtClean="0"/>
              <a:t>will provide consistent and timely feedback for students</a:t>
            </a:r>
          </a:p>
          <a:p>
            <a:r>
              <a:rPr lang="en-US" dirty="0" smtClean="0"/>
              <a:t>Field Instructors </a:t>
            </a:r>
            <a:r>
              <a:rPr lang="en-US" dirty="0" smtClean="0"/>
              <a:t>will be </a:t>
            </a:r>
            <a:r>
              <a:rPr lang="en-US" dirty="0" smtClean="0"/>
              <a:t>available to students </a:t>
            </a:r>
            <a:r>
              <a:rPr lang="en-US" dirty="0" smtClean="0"/>
              <a:t>for questions/concerns</a:t>
            </a:r>
            <a:endParaRPr lang="en-US" dirty="0"/>
          </a:p>
        </p:txBody>
      </p:sp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FAQs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Internships span over </a:t>
            </a:r>
            <a:r>
              <a:rPr lang="en-US" dirty="0" smtClean="0">
                <a:solidFill>
                  <a:schemeClr val="tx1"/>
                </a:solidFill>
              </a:rPr>
              <a:t>two 16-week semesters (32 weeks total for their internship)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Students are expected to stay the duration of their placement as reflected in their applications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If a </a:t>
            </a:r>
            <a:r>
              <a:rPr lang="en-US" dirty="0" smtClean="0">
                <a:solidFill>
                  <a:schemeClr val="tx1"/>
                </a:solidFill>
              </a:rPr>
              <a:t>field instructor </a:t>
            </a:r>
            <a:r>
              <a:rPr lang="en-US" dirty="0" smtClean="0">
                <a:solidFill>
                  <a:schemeClr val="tx1"/>
                </a:solidFill>
              </a:rPr>
              <a:t>does not have an MSW, student’s will be enrolled in field liaison plus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weekly schedule </a:t>
            </a:r>
            <a:r>
              <a:rPr lang="en-US" dirty="0" smtClean="0">
                <a:solidFill>
                  <a:schemeClr val="tx1"/>
                </a:solidFill>
              </a:rPr>
              <a:t>of the internship is between the student and the site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There is no requirement for direct vs indirect hours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Student’s learning activities must align and provide experiences in </a:t>
            </a:r>
            <a:r>
              <a:rPr lang="en-US" u="sng" dirty="0" smtClean="0">
                <a:solidFill>
                  <a:schemeClr val="tx1"/>
                </a:solidFill>
              </a:rPr>
              <a:t>all</a:t>
            </a:r>
            <a:r>
              <a:rPr lang="en-US" dirty="0" smtClean="0">
                <a:solidFill>
                  <a:schemeClr val="tx1"/>
                </a:solidFill>
              </a:rPr>
              <a:t> nine CSWE Social Work Competencies that are listed in the learning agreement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Other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Weekly supervision is required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Students may not be on the site alone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Students may not transport clients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2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of 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communicate with student’s </a:t>
            </a:r>
            <a:r>
              <a:rPr lang="en-US" dirty="0" smtClean="0"/>
              <a:t>field liaison</a:t>
            </a:r>
            <a:endParaRPr lang="en-US" dirty="0" smtClean="0"/>
          </a:p>
          <a:p>
            <a:r>
              <a:rPr lang="en-US" dirty="0" smtClean="0"/>
              <a:t>If still needing assistance, contact the student’s </a:t>
            </a:r>
            <a:r>
              <a:rPr lang="en-US" dirty="0" smtClean="0"/>
              <a:t>field coordinator</a:t>
            </a:r>
            <a:endParaRPr lang="en-US" dirty="0" smtClean="0"/>
          </a:p>
          <a:p>
            <a:pPr lvl="1"/>
            <a:r>
              <a:rPr lang="en-US" dirty="0" smtClean="0"/>
              <a:t>MSW </a:t>
            </a:r>
            <a:r>
              <a:rPr lang="en-US" dirty="0" smtClean="0"/>
              <a:t>A-L: Sam </a:t>
            </a:r>
            <a:r>
              <a:rPr lang="en-US" dirty="0" err="1" smtClean="0"/>
              <a:t>Heiden</a:t>
            </a:r>
            <a:r>
              <a:rPr lang="en-US" dirty="0"/>
              <a:t>,</a:t>
            </a:r>
            <a:r>
              <a:rPr lang="en-US" dirty="0" smtClean="0"/>
              <a:t> sheiden@aurora.edu</a:t>
            </a:r>
            <a:endParaRPr lang="en-US" dirty="0" smtClean="0"/>
          </a:p>
          <a:p>
            <a:pPr lvl="1"/>
            <a:r>
              <a:rPr lang="en-US" dirty="0" smtClean="0"/>
              <a:t>MSW </a:t>
            </a:r>
            <a:r>
              <a:rPr lang="en-US" dirty="0" smtClean="0"/>
              <a:t>M-Z: Megan </a:t>
            </a:r>
            <a:r>
              <a:rPr lang="en-US" dirty="0" err="1" smtClean="0"/>
              <a:t>Suchomel</a:t>
            </a:r>
            <a:r>
              <a:rPr lang="en-US" dirty="0" smtClean="0"/>
              <a:t>, msuchomel@aurora.edu</a:t>
            </a:r>
            <a:endParaRPr lang="en-US" dirty="0" smtClean="0"/>
          </a:p>
          <a:p>
            <a:pPr lvl="1"/>
            <a:r>
              <a:rPr lang="en-US" dirty="0" smtClean="0"/>
              <a:t>BSW </a:t>
            </a:r>
            <a:r>
              <a:rPr lang="en-US" dirty="0" smtClean="0"/>
              <a:t>On-Campus: Sandra Perez Avila, sperezavila@aurora.edu</a:t>
            </a:r>
            <a:endParaRPr lang="en-US" dirty="0" smtClean="0"/>
          </a:p>
          <a:p>
            <a:pPr lvl="1"/>
            <a:r>
              <a:rPr lang="en-US" dirty="0" smtClean="0"/>
              <a:t>University Center at MCC/Woodstock and BSW Online: </a:t>
            </a:r>
            <a:r>
              <a:rPr lang="en-US" dirty="0" smtClean="0"/>
              <a:t>Amy </a:t>
            </a:r>
            <a:r>
              <a:rPr lang="en-US" dirty="0" err="1" smtClean="0"/>
              <a:t>Ceshker</a:t>
            </a:r>
            <a:r>
              <a:rPr lang="en-US" dirty="0" smtClean="0"/>
              <a:t>, aceshker@aurora.edu </a:t>
            </a:r>
            <a:endParaRPr lang="en-US" dirty="0" smtClean="0"/>
          </a:p>
        </p:txBody>
      </p:sp>
      <p:pic>
        <p:nvPicPr>
          <p:cNvPr id="4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4"/>
              </a:rPr>
              <a:t>AU SSW Field </a:t>
            </a:r>
            <a:r>
              <a:rPr lang="en-US" smtClean="0">
                <a:hlinkClick r:id="rId4"/>
              </a:rPr>
              <a:t>Instructor </a:t>
            </a:r>
            <a:r>
              <a:rPr lang="en-US" smtClean="0">
                <a:hlinkClick r:id="rId4"/>
              </a:rPr>
              <a:t>Webpage</a:t>
            </a:r>
            <a:endParaRPr lang="en-US" smtClean="0"/>
          </a:p>
          <a:p>
            <a:endParaRPr lang="en-US" dirty="0"/>
          </a:p>
        </p:txBody>
      </p:sp>
      <p:pic>
        <p:nvPicPr>
          <p:cNvPr id="4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2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1202</TotalTime>
  <Words>317</Words>
  <Application>Microsoft Office PowerPoint</Application>
  <PresentationFormat>Widescreen</PresentationFormat>
  <Paragraphs>38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 Boardroom</vt:lpstr>
      <vt:lpstr>Field Instructor Role</vt:lpstr>
      <vt:lpstr>Assignments for Field Instructors</vt:lpstr>
      <vt:lpstr>Communication with the school</vt:lpstr>
      <vt:lpstr>Commitment to the Student</vt:lpstr>
      <vt:lpstr>FAQs</vt:lpstr>
      <vt:lpstr>Other Requirements</vt:lpstr>
      <vt:lpstr>Chain of Contact</vt:lpstr>
      <vt:lpstr>Additional Resource</vt:lpstr>
    </vt:vector>
  </TitlesOfParts>
  <Company>Aurora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MSW Online Field Orientation</dc:title>
  <dc:creator>Administrator</dc:creator>
  <cp:lastModifiedBy>Joanna VanLear</cp:lastModifiedBy>
  <cp:revision>25</cp:revision>
  <dcterms:created xsi:type="dcterms:W3CDTF">2022-06-06T18:29:02Z</dcterms:created>
  <dcterms:modified xsi:type="dcterms:W3CDTF">2025-01-27T21:34:49Z</dcterms:modified>
</cp:coreProperties>
</file>